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rts/chart3.xml" ContentType="application/vnd.openxmlformats-officedocument.drawingml.chart+xml"/>
  <Override PartName="/ppt/notesSlides/notesSlide13.xml" ContentType="application/vnd.openxmlformats-officedocument.presentationml.notesSlide+xml"/>
  <Override PartName="/ppt/charts/chart4.xml" ContentType="application/vnd.openxmlformats-officedocument.drawingml.chart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61" r:id="rId2"/>
  </p:sldMasterIdLst>
  <p:notesMasterIdLst>
    <p:notesMasterId r:id="rId21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</p:sldIdLst>
  <p:sldSz cx="12192000" cy="6858000"/>
  <p:notesSz cx="6858000" cy="9144000"/>
  <p:embeddedFontLst>
    <p:embeddedFont>
      <p:font typeface="Century Gothic" panose="020B0502020202020204" pitchFamily="34" charset="0"/>
      <p:regular r:id="rId22"/>
      <p:bold r:id="rId23"/>
      <p:italic r:id="rId24"/>
      <p:boldItalic r:id="rId25"/>
    </p:embeddedFont>
    <p:embeddedFont>
      <p:font typeface="Calibri" panose="020F0502020204030204" pitchFamily="34" charset="0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0" roundtripDataSignature="AMtx7mgijraSQMeUZkArLKFZrbCCtlXjw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5.fntdata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34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4.fntdata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3.fntdata"/><Relationship Id="rId32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customschemas.google.com/relationships/presentationmetadata" Target="metadata"/><Relationship Id="rId8" Type="http://schemas.openxmlformats.org/officeDocument/2006/relationships/slide" Target="slides/slide6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ru-RU"/>
  <c:roundedCorners val="0"/>
  <c:style val="2"/>
  <c:chart>
    <c:title>
      <c:tx>
        <c:rich>
          <a:bodyPr rot="0"/>
          <a:lstStyle/>
          <a:p>
            <a:pPr>
              <a:defRPr lang="ru-RU" sz="1800" b="0" strike="noStrike" spc="-1">
                <a:solidFill>
                  <a:srgbClr val="595959"/>
                </a:solidFill>
                <a:latin typeface="Century Gothic"/>
              </a:defRPr>
            </a:pPr>
            <a:r>
              <a:rPr lang="ru-RU" sz="1800" b="0" strike="noStrike" spc="-1">
                <a:solidFill>
                  <a:srgbClr val="595959"/>
                </a:solidFill>
                <a:latin typeface="Century Gothic"/>
              </a:rPr>
              <a:t>Путешествовали ли вы со своими животными?</a:t>
            </a:r>
          </a:p>
        </c:rich>
      </c:tx>
      <c:layout/>
      <c:overlay val="0"/>
      <c:spPr>
        <a:noFill/>
        <a:ln w="0">
          <a:noFill/>
        </a:ln>
      </c:spPr>
    </c:title>
    <c:autoTitleDeleted val="0"/>
    <c:plotArea>
      <c:layout>
        <c:manualLayout>
          <c:layoutTarget val="inner"/>
          <c:xMode val="edge"/>
          <c:yMode val="edge"/>
          <c:x val="0.25253739316239299"/>
          <c:y val="0.27401080704200798"/>
          <c:w val="0.49959935897435898"/>
          <c:h val="0.65208297019348105"/>
        </c:manualLayout>
      </c:layout>
      <c:pieChart>
        <c:varyColors val="1"/>
        <c:ser>
          <c:idx val="0"/>
          <c:order val="0"/>
          <c:spPr>
            <a:solidFill>
              <a:srgbClr val="4472C4"/>
            </a:solidFill>
            <a:ln w="0">
              <a:noFill/>
            </a:ln>
          </c:spPr>
          <c:dPt>
            <c:idx val="0"/>
            <c:bubble3D val="0"/>
            <c:spPr>
              <a:solidFill>
                <a:srgbClr val="4472C4"/>
              </a:solidFill>
              <a:ln w="19080">
                <a:solidFill>
                  <a:srgbClr val="FFFFFF"/>
                </a:solidFill>
                <a:round/>
              </a:ln>
            </c:spPr>
            <c:extLst>
              <c:ext xmlns:c16="http://schemas.microsoft.com/office/drawing/2014/chart" uri="{C3380CC4-5D6E-409C-BE32-E72D297353CC}">
                <c16:uniqueId val="{00000001-D8CC-4AC6-BCC1-F53E51DFD9FA}"/>
              </c:ext>
            </c:extLst>
          </c:dPt>
          <c:dPt>
            <c:idx val="1"/>
            <c:bubble3D val="0"/>
            <c:spPr>
              <a:solidFill>
                <a:srgbClr val="ED7D31"/>
              </a:solidFill>
              <a:ln w="19080">
                <a:solidFill>
                  <a:srgbClr val="FFFFFF"/>
                </a:solidFill>
                <a:round/>
              </a:ln>
            </c:spPr>
            <c:extLst>
              <c:ext xmlns:c16="http://schemas.microsoft.com/office/drawing/2014/chart" uri="{C3380CC4-5D6E-409C-BE32-E72D297353CC}">
                <c16:uniqueId val="{00000003-D8CC-4AC6-BCC1-F53E51DFD9FA}"/>
              </c:ext>
            </c:extLst>
          </c:dPt>
          <c:dLbls>
            <c:dLbl>
              <c:idx val="0"/>
              <c:layout/>
              <c:tx>
                <c:rich>
                  <a:bodyPr/>
                  <a:lstStyle/>
                  <a:p>
                    <a:r>
                      <a:rPr lang="en-US" sz="1800" b="0" strike="noStrike" spc="-1">
                        <a:solidFill>
                          <a:srgbClr val="404040"/>
                        </a:solidFill>
                        <a:latin typeface="Arial"/>
                      </a:rPr>
                      <a:t>41%</a:t>
                    </a:r>
                  </a:p>
                </c:rich>
              </c:tx>
              <c:spPr/>
              <c:dLblPos val="ctr"/>
              <c:showLegendKey val="0"/>
              <c:showVal val="0"/>
              <c:showCatName val="0"/>
              <c:showSerName val="0"/>
              <c:showPercent val="1"/>
              <c:showBubbleSize val="1"/>
              <c:separator>
</c:separator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1-D8CC-4AC6-BCC1-F53E51DFD9FA}"/>
                </c:ext>
              </c:extLst>
            </c:dLbl>
            <c:dLbl>
              <c:idx val="1"/>
              <c:layout/>
              <c:spPr/>
              <c:txPr>
                <a:bodyPr wrap="square"/>
                <a:lstStyle/>
                <a:p>
                  <a:pPr>
                    <a:defRPr sz="1800" b="0" strike="noStrike" spc="-1">
                      <a:solidFill>
                        <a:srgbClr val="404040"/>
                      </a:solidFill>
                      <a:latin typeface="Arial"/>
                    </a:defRPr>
                  </a:pPr>
                  <a:endParaRPr lang="ru-RU"/>
                </a:p>
              </c:txPr>
              <c:dLblPos val="ctr"/>
              <c:showLegendKey val="0"/>
              <c:showVal val="0"/>
              <c:showCatName val="0"/>
              <c:showSerName val="0"/>
              <c:showPercent val="1"/>
              <c:showBubbleSize val="1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3-D8CC-4AC6-BCC1-F53E51DFD9FA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wrap="square"/>
              <a:lstStyle/>
              <a:p>
                <a:pPr>
                  <a:defRPr sz="1800" b="0" strike="noStrike" spc="-1">
                    <a:solidFill>
                      <a:srgbClr val="404040"/>
                    </a:solidFill>
                    <a:latin typeface="Arial"/>
                  </a:defRPr>
                </a:pPr>
                <a:endParaRPr lang="ru-RU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1"/>
            <c:separator>
</c:separator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categories</c:f>
              <c:strCache>
                <c:ptCount val="2"/>
                <c:pt idx="0">
                  <c:v>1</c:v>
                </c:pt>
                <c:pt idx="1">
                  <c:v>2</c:v>
                </c:pt>
              </c:strCache>
            </c:strRef>
          </c:cat>
          <c:val>
            <c:numRef>
              <c:f>0</c:f>
              <c:numCache>
                <c:formatCode>General</c:formatCode>
                <c:ptCount val="2"/>
                <c:pt idx="0">
                  <c:v>25</c:v>
                </c:pt>
                <c:pt idx="1">
                  <c:v>36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8CC-4AC6-BCC1-F53E51DFD9F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 w="0">
          <a:noFill/>
        </a:ln>
      </c:spPr>
    </c:plotArea>
    <c:plotVisOnly val="1"/>
    <c:dispBlanksAs val="gap"/>
    <c:showDLblsOverMax val="1"/>
  </c:chart>
  <c:spPr>
    <a:noFill/>
    <a:ln w="0">
      <a:noFill/>
    </a:ln>
  </c:spPr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ru-RU"/>
  <c:roundedCorners val="0"/>
  <c:style val="2"/>
  <c:chart>
    <c:title>
      <c:tx>
        <c:rich>
          <a:bodyPr rot="0"/>
          <a:lstStyle/>
          <a:p>
            <a:pPr>
              <a:defRPr lang="ru-RU" sz="1800" b="0" strike="noStrike" spc="-1">
                <a:solidFill>
                  <a:srgbClr val="595959"/>
                </a:solidFill>
                <a:latin typeface="Century Gothic"/>
              </a:defRPr>
            </a:pPr>
            <a:r>
              <a:rPr lang="ru-RU" sz="1800" b="0" strike="noStrike" spc="-1">
                <a:solidFill>
                  <a:srgbClr val="595959"/>
                </a:solidFill>
                <a:latin typeface="Century Gothic"/>
              </a:rPr>
              <a:t>Готовы ли вы при наличии специального оборудования путешествовать со своими животными? </a:t>
            </a:r>
          </a:p>
        </c:rich>
      </c:tx>
      <c:layout/>
      <c:overlay val="0"/>
      <c:spPr>
        <a:noFill/>
        <a:ln w="0">
          <a:noFill/>
        </a:ln>
      </c:spPr>
    </c:title>
    <c:autoTitleDeleted val="0"/>
    <c:plotArea>
      <c:layout>
        <c:manualLayout>
          <c:layoutTarget val="inner"/>
          <c:xMode val="edge"/>
          <c:yMode val="edge"/>
          <c:x val="0.25985027580772302"/>
          <c:y val="0.29665396018636198"/>
          <c:w val="0.48955870764381398"/>
          <c:h val="0.63151207115629004"/>
        </c:manualLayout>
      </c:layout>
      <c:pieChart>
        <c:varyColors val="1"/>
        <c:ser>
          <c:idx val="0"/>
          <c:order val="0"/>
          <c:spPr>
            <a:solidFill>
              <a:srgbClr val="4472C4"/>
            </a:solidFill>
            <a:ln w="0">
              <a:noFill/>
            </a:ln>
          </c:spPr>
          <c:dPt>
            <c:idx val="0"/>
            <c:bubble3D val="0"/>
            <c:spPr>
              <a:solidFill>
                <a:srgbClr val="4472C4"/>
              </a:solidFill>
              <a:ln w="19080">
                <a:solidFill>
                  <a:srgbClr val="FFFFFF"/>
                </a:solidFill>
                <a:round/>
              </a:ln>
            </c:spPr>
            <c:extLst>
              <c:ext xmlns:c16="http://schemas.microsoft.com/office/drawing/2014/chart" uri="{C3380CC4-5D6E-409C-BE32-E72D297353CC}">
                <c16:uniqueId val="{00000001-0414-4167-AD0C-FFB182900892}"/>
              </c:ext>
            </c:extLst>
          </c:dPt>
          <c:dPt>
            <c:idx val="1"/>
            <c:bubble3D val="0"/>
            <c:spPr>
              <a:solidFill>
                <a:srgbClr val="ED7D31"/>
              </a:solidFill>
              <a:ln w="19080">
                <a:solidFill>
                  <a:srgbClr val="FFFFFF"/>
                </a:solidFill>
                <a:round/>
              </a:ln>
            </c:spPr>
            <c:extLst>
              <c:ext xmlns:c16="http://schemas.microsoft.com/office/drawing/2014/chart" uri="{C3380CC4-5D6E-409C-BE32-E72D297353CC}">
                <c16:uniqueId val="{00000003-0414-4167-AD0C-FFB182900892}"/>
              </c:ext>
            </c:extLst>
          </c:dPt>
          <c:dLbls>
            <c:dLbl>
              <c:idx val="0"/>
              <c:layout/>
              <c:spPr/>
              <c:txPr>
                <a:bodyPr wrap="square"/>
                <a:lstStyle/>
                <a:p>
                  <a:pPr>
                    <a:defRPr sz="1800" b="0" strike="noStrike" spc="-1">
                      <a:solidFill>
                        <a:srgbClr val="404040"/>
                      </a:solidFill>
                      <a:latin typeface="Arial"/>
                    </a:defRPr>
                  </a:pPr>
                  <a:endParaRPr lang="ru-RU"/>
                </a:p>
              </c:txPr>
              <c:dLblPos val="ctr"/>
              <c:showLegendKey val="0"/>
              <c:showVal val="0"/>
              <c:showCatName val="0"/>
              <c:showSerName val="0"/>
              <c:showPercent val="1"/>
              <c:showBubbleSize val="1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1-0414-4167-AD0C-FFB182900892}"/>
                </c:ext>
              </c:extLst>
            </c:dLbl>
            <c:dLbl>
              <c:idx val="1"/>
              <c:layout/>
              <c:spPr/>
              <c:txPr>
                <a:bodyPr wrap="square"/>
                <a:lstStyle/>
                <a:p>
                  <a:pPr>
                    <a:defRPr sz="1800" b="0" strike="noStrike" spc="-1">
                      <a:solidFill>
                        <a:srgbClr val="404040"/>
                      </a:solidFill>
                      <a:latin typeface="Arial"/>
                    </a:defRPr>
                  </a:pPr>
                  <a:endParaRPr lang="ru-RU"/>
                </a:p>
              </c:txPr>
              <c:dLblPos val="ctr"/>
              <c:showLegendKey val="0"/>
              <c:showVal val="0"/>
              <c:showCatName val="0"/>
              <c:showSerName val="0"/>
              <c:showPercent val="1"/>
              <c:showBubbleSize val="1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3-0414-4167-AD0C-FFB18290089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wrap="square"/>
              <a:lstStyle/>
              <a:p>
                <a:pPr>
                  <a:defRPr sz="1800" b="0" strike="noStrike" spc="-1">
                    <a:solidFill>
                      <a:srgbClr val="404040"/>
                    </a:solidFill>
                    <a:latin typeface="Arial"/>
                  </a:defRPr>
                </a:pPr>
                <a:endParaRPr lang="ru-RU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1"/>
            <c:separator>
</c:separator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categories</c:f>
              <c:strCache>
                <c:ptCount val="2"/>
                <c:pt idx="0">
                  <c:v>1</c:v>
                </c:pt>
                <c:pt idx="1">
                  <c:v>2</c:v>
                </c:pt>
              </c:strCache>
            </c:strRef>
          </c:cat>
          <c:val>
            <c:numRef>
              <c:f>0</c:f>
              <c:numCache>
                <c:formatCode>General</c:formatCode>
                <c:ptCount val="2"/>
                <c:pt idx="0">
                  <c:v>48</c:v>
                </c:pt>
                <c:pt idx="1">
                  <c:v>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0414-4167-AD0C-FFB18290089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 w="0">
          <a:noFill/>
        </a:ln>
      </c:spPr>
    </c:plotArea>
    <c:plotVisOnly val="1"/>
    <c:dispBlanksAs val="gap"/>
    <c:showDLblsOverMax val="1"/>
  </c:chart>
  <c:spPr>
    <a:noFill/>
    <a:ln w="0">
      <a:noFill/>
    </a:ln>
  </c:spPr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ru-RU"/>
  <c:roundedCorners val="0"/>
  <c:style val="2"/>
  <c:chart>
    <c:autoTitleDeleted val="1"/>
    <c:plotArea>
      <c:layout/>
      <c:pieChart>
        <c:varyColors val="1"/>
        <c:ser>
          <c:idx val="0"/>
          <c:order val="0"/>
          <c:tx>
            <c:strRef>
              <c:f>label 0</c:f>
              <c:strCache>
                <c:ptCount val="1"/>
                <c:pt idx="0">
                  <c:v>ответы</c:v>
                </c:pt>
              </c:strCache>
            </c:strRef>
          </c:tx>
          <c:spPr>
            <a:solidFill>
              <a:srgbClr val="4472C4"/>
            </a:solidFill>
            <a:ln w="0">
              <a:solidFill>
                <a:srgbClr val="F2F2F2"/>
              </a:solidFill>
            </a:ln>
          </c:spPr>
          <c:dPt>
            <c:idx val="0"/>
            <c:bubble3D val="0"/>
            <c:spPr>
              <a:solidFill>
                <a:srgbClr val="4472C4"/>
              </a:solidFill>
              <a:ln w="19080">
                <a:solidFill>
                  <a:srgbClr val="F2F2F2"/>
                </a:solidFill>
                <a:round/>
              </a:ln>
            </c:spPr>
            <c:extLst>
              <c:ext xmlns:c16="http://schemas.microsoft.com/office/drawing/2014/chart" uri="{C3380CC4-5D6E-409C-BE32-E72D297353CC}">
                <c16:uniqueId val="{00000001-BF1B-4F28-9F04-172FF211C697}"/>
              </c:ext>
            </c:extLst>
          </c:dPt>
          <c:dPt>
            <c:idx val="1"/>
            <c:bubble3D val="0"/>
            <c:spPr>
              <a:solidFill>
                <a:srgbClr val="ED7D31"/>
              </a:solidFill>
              <a:ln w="19080">
                <a:solidFill>
                  <a:srgbClr val="F2F2F2"/>
                </a:solidFill>
                <a:round/>
              </a:ln>
            </c:spPr>
            <c:extLst>
              <c:ext xmlns:c16="http://schemas.microsoft.com/office/drawing/2014/chart" uri="{C3380CC4-5D6E-409C-BE32-E72D297353CC}">
                <c16:uniqueId val="{00000003-BF1B-4F28-9F04-172FF211C697}"/>
              </c:ext>
            </c:extLst>
          </c:dPt>
          <c:dPt>
            <c:idx val="2"/>
            <c:bubble3D val="0"/>
            <c:spPr>
              <a:solidFill>
                <a:srgbClr val="A5A5A5"/>
              </a:solidFill>
              <a:ln w="19080">
                <a:solidFill>
                  <a:srgbClr val="F2F2F2"/>
                </a:solidFill>
                <a:round/>
              </a:ln>
            </c:spPr>
            <c:extLst>
              <c:ext xmlns:c16="http://schemas.microsoft.com/office/drawing/2014/chart" uri="{C3380CC4-5D6E-409C-BE32-E72D297353CC}">
                <c16:uniqueId val="{00000005-BF1B-4F28-9F04-172FF211C697}"/>
              </c:ext>
            </c:extLst>
          </c:dPt>
          <c:dPt>
            <c:idx val="3"/>
            <c:bubble3D val="0"/>
            <c:spPr>
              <a:solidFill>
                <a:srgbClr val="FFC000"/>
              </a:solidFill>
              <a:ln w="19080">
                <a:solidFill>
                  <a:srgbClr val="F2F2F2"/>
                </a:solidFill>
                <a:round/>
              </a:ln>
            </c:spPr>
            <c:extLst>
              <c:ext xmlns:c16="http://schemas.microsoft.com/office/drawing/2014/chart" uri="{C3380CC4-5D6E-409C-BE32-E72D297353CC}">
                <c16:uniqueId val="{00000007-BF1B-4F28-9F04-172FF211C697}"/>
              </c:ext>
            </c:extLst>
          </c:dPt>
          <c:dLbls>
            <c:dLbl>
              <c:idx val="0"/>
              <c:layout/>
              <c:spPr/>
              <c:txPr>
                <a:bodyPr wrap="square"/>
                <a:lstStyle/>
                <a:p>
                  <a:pPr>
                    <a:defRPr sz="1197" b="0" strike="noStrike" spc="-1">
                      <a:solidFill>
                        <a:srgbClr val="404040"/>
                      </a:solidFill>
                      <a:latin typeface="Arial"/>
                    </a:defRPr>
                  </a:pPr>
                  <a:endParaRPr lang="ru-RU"/>
                </a:p>
              </c:txPr>
              <c:dLblPos val="ctr"/>
              <c:showLegendKey val="0"/>
              <c:showVal val="0"/>
              <c:showCatName val="0"/>
              <c:showSerName val="0"/>
              <c:showPercent val="1"/>
              <c:showBubbleSize val="1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1-BF1B-4F28-9F04-172FF211C697}"/>
                </c:ext>
              </c:extLst>
            </c:dLbl>
            <c:dLbl>
              <c:idx val="1"/>
              <c:layout/>
              <c:spPr/>
              <c:txPr>
                <a:bodyPr wrap="square"/>
                <a:lstStyle/>
                <a:p>
                  <a:pPr>
                    <a:defRPr sz="1197" b="0" strike="noStrike" spc="-1">
                      <a:solidFill>
                        <a:srgbClr val="404040"/>
                      </a:solidFill>
                      <a:latin typeface="Arial"/>
                    </a:defRPr>
                  </a:pPr>
                  <a:endParaRPr lang="ru-RU"/>
                </a:p>
              </c:txPr>
              <c:dLblPos val="ctr"/>
              <c:showLegendKey val="0"/>
              <c:showVal val="0"/>
              <c:showCatName val="0"/>
              <c:showSerName val="0"/>
              <c:showPercent val="1"/>
              <c:showBubbleSize val="1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3-BF1B-4F28-9F04-172FF211C697}"/>
                </c:ext>
              </c:extLst>
            </c:dLbl>
            <c:dLbl>
              <c:idx val="2"/>
              <c:spPr/>
              <c:txPr>
                <a:bodyPr wrap="square"/>
                <a:lstStyle/>
                <a:p>
                  <a:pPr>
                    <a:defRPr sz="1197" b="0" strike="noStrike" spc="-1">
                      <a:solidFill>
                        <a:srgbClr val="404040"/>
                      </a:solidFill>
                      <a:latin typeface="Arial"/>
                    </a:defRPr>
                  </a:pPr>
                  <a:endParaRPr lang="ru-RU"/>
                </a:p>
              </c:txPr>
              <c:dLblPos val="ctr"/>
              <c:showLegendKey val="0"/>
              <c:showVal val="0"/>
              <c:showCatName val="0"/>
              <c:showSerName val="0"/>
              <c:showPercent val="1"/>
              <c:showBubbleSiz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BF1B-4F28-9F04-172FF211C697}"/>
                </c:ext>
              </c:extLst>
            </c:dLbl>
            <c:dLbl>
              <c:idx val="3"/>
              <c:spPr/>
              <c:txPr>
                <a:bodyPr wrap="square"/>
                <a:lstStyle/>
                <a:p>
                  <a:pPr>
                    <a:defRPr sz="1197" b="0" strike="noStrike" spc="-1">
                      <a:solidFill>
                        <a:srgbClr val="404040"/>
                      </a:solidFill>
                      <a:latin typeface="Arial"/>
                    </a:defRPr>
                  </a:pPr>
                  <a:endParaRPr lang="ru-RU"/>
                </a:p>
              </c:txPr>
              <c:dLblPos val="ctr"/>
              <c:showLegendKey val="0"/>
              <c:showVal val="0"/>
              <c:showCatName val="0"/>
              <c:showSerName val="0"/>
              <c:showPercent val="1"/>
              <c:showBubbleSiz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BF1B-4F28-9F04-172FF211C697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wrap="square"/>
              <a:lstStyle/>
              <a:p>
                <a:pPr>
                  <a:defRPr sz="1197" b="0" strike="noStrike" spc="-1">
                    <a:solidFill>
                      <a:srgbClr val="404040"/>
                    </a:solidFill>
                    <a:latin typeface="Arial"/>
                  </a:defRPr>
                </a:pPr>
                <a:endParaRPr lang="ru-RU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1"/>
            <c:separator>
</c:separator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categories</c:f>
              <c:strCache>
                <c:ptCount val="2"/>
                <c:pt idx="0">
                  <c:v>считают проблемой</c:v>
                </c:pt>
                <c:pt idx="1">
                  <c:v>не считают проблемой </c:v>
                </c:pt>
              </c:strCache>
            </c:strRef>
          </c:cat>
          <c:val>
            <c:numRef>
              <c:f>0</c:f>
              <c:numCache>
                <c:formatCode>General</c:formatCode>
                <c:ptCount val="4"/>
                <c:pt idx="0">
                  <c:v>130</c:v>
                </c:pt>
                <c:pt idx="1">
                  <c:v>44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BF1B-4F28-9F04-172FF211C69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 w="0">
          <a:noFill/>
        </a:ln>
      </c:spPr>
    </c:plotArea>
    <c:plotVisOnly val="1"/>
    <c:dispBlanksAs val="gap"/>
    <c:showDLblsOverMax val="1"/>
  </c:chart>
  <c:spPr>
    <a:noFill/>
    <a:ln w="0">
      <a:noFill/>
    </a:ln>
  </c:spPr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ru-RU"/>
  <c:roundedCorners val="0"/>
  <c:style val="2"/>
  <c:chart>
    <c:autoTitleDeleted val="1"/>
    <c:plotArea>
      <c:layout>
        <c:manualLayout>
          <c:layoutTarget val="inner"/>
          <c:xMode val="edge"/>
          <c:yMode val="edge"/>
          <c:x val="0.14882551294507601"/>
          <c:y val="6.5072660891975095E-2"/>
          <c:w val="0.71675144310453198"/>
          <c:h val="0.87357720667191596"/>
        </c:manualLayout>
      </c:layout>
      <c:pieChart>
        <c:varyColors val="1"/>
        <c:ser>
          <c:idx val="0"/>
          <c:order val="0"/>
          <c:tx>
            <c:strRef>
              <c:f>label 0</c:f>
              <c:strCache>
                <c:ptCount val="1"/>
                <c:pt idx="0">
                  <c:v>Продажи</c:v>
                </c:pt>
              </c:strCache>
            </c:strRef>
          </c:tx>
          <c:spPr>
            <a:solidFill>
              <a:srgbClr val="4472C4"/>
            </a:solidFill>
            <a:ln w="0">
              <a:solidFill>
                <a:srgbClr val="F2F2F2"/>
              </a:solidFill>
            </a:ln>
          </c:spPr>
          <c:dPt>
            <c:idx val="0"/>
            <c:bubble3D val="0"/>
            <c:spPr>
              <a:solidFill>
                <a:srgbClr val="4472C4"/>
              </a:solidFill>
              <a:ln w="19080">
                <a:solidFill>
                  <a:srgbClr val="F2F2F2"/>
                </a:solidFill>
                <a:round/>
              </a:ln>
            </c:spPr>
            <c:extLst>
              <c:ext xmlns:c16="http://schemas.microsoft.com/office/drawing/2014/chart" uri="{C3380CC4-5D6E-409C-BE32-E72D297353CC}">
                <c16:uniqueId val="{00000001-D6DC-4735-9CF5-0552542A5818}"/>
              </c:ext>
            </c:extLst>
          </c:dPt>
          <c:dPt>
            <c:idx val="1"/>
            <c:bubble3D val="0"/>
            <c:spPr>
              <a:solidFill>
                <a:srgbClr val="ED7D31"/>
              </a:solidFill>
              <a:ln w="19080">
                <a:solidFill>
                  <a:srgbClr val="F2F2F2"/>
                </a:solidFill>
                <a:round/>
              </a:ln>
            </c:spPr>
            <c:extLst>
              <c:ext xmlns:c16="http://schemas.microsoft.com/office/drawing/2014/chart" uri="{C3380CC4-5D6E-409C-BE32-E72D297353CC}">
                <c16:uniqueId val="{00000003-D6DC-4735-9CF5-0552542A5818}"/>
              </c:ext>
            </c:extLst>
          </c:dPt>
          <c:dPt>
            <c:idx val="2"/>
            <c:bubble3D val="0"/>
            <c:spPr>
              <a:solidFill>
                <a:srgbClr val="A5A5A5"/>
              </a:solidFill>
              <a:ln w="19080">
                <a:solidFill>
                  <a:srgbClr val="F2F2F2"/>
                </a:solidFill>
                <a:round/>
              </a:ln>
            </c:spPr>
            <c:extLst>
              <c:ext xmlns:c16="http://schemas.microsoft.com/office/drawing/2014/chart" uri="{C3380CC4-5D6E-409C-BE32-E72D297353CC}">
                <c16:uniqueId val="{00000005-D6DC-4735-9CF5-0552542A5818}"/>
              </c:ext>
            </c:extLst>
          </c:dPt>
          <c:dPt>
            <c:idx val="3"/>
            <c:bubble3D val="0"/>
            <c:spPr>
              <a:solidFill>
                <a:srgbClr val="FFC000"/>
              </a:solidFill>
              <a:ln w="19080">
                <a:solidFill>
                  <a:srgbClr val="F2F2F2"/>
                </a:solidFill>
                <a:round/>
              </a:ln>
            </c:spPr>
            <c:extLst>
              <c:ext xmlns:c16="http://schemas.microsoft.com/office/drawing/2014/chart" uri="{C3380CC4-5D6E-409C-BE32-E72D297353CC}">
                <c16:uniqueId val="{00000007-D6DC-4735-9CF5-0552542A5818}"/>
              </c:ext>
            </c:extLst>
          </c:dPt>
          <c:dLbls>
            <c:dLbl>
              <c:idx val="0"/>
              <c:layout/>
              <c:spPr/>
              <c:txPr>
                <a:bodyPr wrap="square"/>
                <a:lstStyle/>
                <a:p>
                  <a:pPr>
                    <a:defRPr sz="1197" b="0" strike="noStrike" spc="-1">
                      <a:solidFill>
                        <a:srgbClr val="404040"/>
                      </a:solidFill>
                      <a:latin typeface="Arial"/>
                    </a:defRPr>
                  </a:pPr>
                  <a:endParaRPr lang="ru-RU"/>
                </a:p>
              </c:txPr>
              <c:dLblPos val="ctr"/>
              <c:showLegendKey val="0"/>
              <c:showVal val="0"/>
              <c:showCatName val="0"/>
              <c:showSerName val="0"/>
              <c:showPercent val="1"/>
              <c:showBubbleSize val="1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1-D6DC-4735-9CF5-0552542A5818}"/>
                </c:ext>
              </c:extLst>
            </c:dLbl>
            <c:dLbl>
              <c:idx val="1"/>
              <c:layout/>
              <c:spPr/>
              <c:txPr>
                <a:bodyPr wrap="square"/>
                <a:lstStyle/>
                <a:p>
                  <a:pPr>
                    <a:defRPr sz="1197" b="0" strike="noStrike" spc="-1">
                      <a:solidFill>
                        <a:srgbClr val="404040"/>
                      </a:solidFill>
                      <a:latin typeface="Arial"/>
                    </a:defRPr>
                  </a:pPr>
                  <a:endParaRPr lang="ru-RU"/>
                </a:p>
              </c:txPr>
              <c:dLblPos val="ctr"/>
              <c:showLegendKey val="0"/>
              <c:showVal val="0"/>
              <c:showCatName val="0"/>
              <c:showSerName val="0"/>
              <c:showPercent val="1"/>
              <c:showBubbleSize val="1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3-D6DC-4735-9CF5-0552542A5818}"/>
                </c:ext>
              </c:extLst>
            </c:dLbl>
            <c:dLbl>
              <c:idx val="2"/>
              <c:layout/>
              <c:spPr/>
              <c:txPr>
                <a:bodyPr wrap="square"/>
                <a:lstStyle/>
                <a:p>
                  <a:pPr>
                    <a:defRPr sz="1197" b="0" strike="noStrike" spc="-1">
                      <a:solidFill>
                        <a:srgbClr val="404040"/>
                      </a:solidFill>
                      <a:latin typeface="Arial"/>
                    </a:defRPr>
                  </a:pPr>
                  <a:endParaRPr lang="ru-RU"/>
                </a:p>
              </c:txPr>
              <c:dLblPos val="ctr"/>
              <c:showLegendKey val="0"/>
              <c:showVal val="0"/>
              <c:showCatName val="0"/>
              <c:showSerName val="0"/>
              <c:showPercent val="1"/>
              <c:showBubbleSize val="1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5-D6DC-4735-9CF5-0552542A5818}"/>
                </c:ext>
              </c:extLst>
            </c:dLbl>
            <c:dLbl>
              <c:idx val="3"/>
              <c:layout/>
              <c:spPr/>
              <c:txPr>
                <a:bodyPr wrap="square"/>
                <a:lstStyle/>
                <a:p>
                  <a:pPr>
                    <a:defRPr sz="1197" b="0" strike="noStrike" spc="-1">
                      <a:solidFill>
                        <a:srgbClr val="404040"/>
                      </a:solidFill>
                      <a:latin typeface="Arial"/>
                    </a:defRPr>
                  </a:pPr>
                  <a:endParaRPr lang="ru-RU"/>
                </a:p>
              </c:txPr>
              <c:dLblPos val="ctr"/>
              <c:showLegendKey val="0"/>
              <c:showVal val="0"/>
              <c:showCatName val="0"/>
              <c:showSerName val="0"/>
              <c:showPercent val="1"/>
              <c:showBubbleSize val="1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7-D6DC-4735-9CF5-0552542A5818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wrap="square"/>
              <a:lstStyle/>
              <a:p>
                <a:pPr>
                  <a:defRPr sz="1197" b="0" strike="noStrike" spc="-1">
                    <a:solidFill>
                      <a:srgbClr val="404040"/>
                    </a:solidFill>
                    <a:latin typeface="Arial"/>
                  </a:defRPr>
                </a:pPr>
                <a:endParaRPr lang="ru-RU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1"/>
            <c:separator>
</c:separator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categories</c:f>
              <c:strCache>
                <c:ptCount val="4"/>
                <c:pt idx="0">
                  <c:v>Кв. 1</c:v>
                </c:pt>
                <c:pt idx="1">
                  <c:v>Кв. 2</c:v>
                </c:pt>
                <c:pt idx="2">
                  <c:v>Кв. 3</c:v>
                </c:pt>
                <c:pt idx="3">
                  <c:v>Кв. 4</c:v>
                </c:pt>
              </c:strCache>
            </c:strRef>
          </c:cat>
          <c:val>
            <c:numRef>
              <c:f>0</c:f>
              <c:numCache>
                <c:formatCode>General</c:formatCode>
                <c:ptCount val="4"/>
                <c:pt idx="0">
                  <c:v>80</c:v>
                </c:pt>
                <c:pt idx="1">
                  <c:v>24</c:v>
                </c:pt>
                <c:pt idx="2">
                  <c:v>20</c:v>
                </c:pt>
                <c:pt idx="3">
                  <c:v>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D6DC-4735-9CF5-0552542A581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 w="0">
          <a:noFill/>
        </a:ln>
      </c:spPr>
    </c:plotArea>
    <c:plotVisOnly val="1"/>
    <c:dispBlanksAs val="gap"/>
    <c:showDLblsOverMax val="1"/>
  </c:chart>
  <c:spPr>
    <a:noFill/>
    <a:ln w="0">
      <a:noFill/>
    </a:ln>
  </c:spPr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2309e04b80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2309e04b80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" name="Google Shape;340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_AND_BODY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9"/>
          <p:cNvSpPr txBox="1"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19"/>
          <p:cNvSpPr txBox="1">
            <a:spLocks noGrp="1"/>
          </p:cNvSpPr>
          <p:nvPr>
            <p:ph type="subTitle" idx="1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19"/>
          <p:cNvSpPr txBox="1">
            <a:spLocks noGrp="1"/>
          </p:cNvSpPr>
          <p:nvPr>
            <p:ph type="ftr" idx="11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19"/>
          <p:cNvSpPr txBox="1">
            <a:spLocks noGrp="1"/>
          </p:cNvSpPr>
          <p:nvPr>
            <p:ph type="sldNum" idx="12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16" name="Google Shape;16;p19"/>
          <p:cNvSpPr txBox="1">
            <a:spLocks noGrp="1"/>
          </p:cNvSpPr>
          <p:nvPr>
            <p:ph type="dt" idx="10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0"/>
          <p:cNvSpPr txBox="1"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30"/>
          <p:cNvSpPr txBox="1">
            <a:spLocks noGrp="1"/>
          </p:cNvSpPr>
          <p:nvPr>
            <p:ph type="body" idx="1"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30"/>
          <p:cNvSpPr txBox="1">
            <a:spLocks noGrp="1"/>
          </p:cNvSpPr>
          <p:nvPr>
            <p:ph type="body" idx="2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30"/>
          <p:cNvSpPr txBox="1">
            <a:spLocks noGrp="1"/>
          </p:cNvSpPr>
          <p:nvPr>
            <p:ph type="ftr" idx="11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30"/>
          <p:cNvSpPr txBox="1">
            <a:spLocks noGrp="1"/>
          </p:cNvSpPr>
          <p:nvPr>
            <p:ph type="sldNum" idx="12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74" name="Google Shape;74;p30"/>
          <p:cNvSpPr txBox="1">
            <a:spLocks noGrp="1"/>
          </p:cNvSpPr>
          <p:nvPr>
            <p:ph type="dt" idx="10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31"/>
          <p:cNvSpPr txBox="1"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31"/>
          <p:cNvSpPr txBox="1">
            <a:spLocks noGrp="1"/>
          </p:cNvSpPr>
          <p:nvPr>
            <p:ph type="body" idx="1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31"/>
          <p:cNvSpPr txBox="1">
            <a:spLocks noGrp="1"/>
          </p:cNvSpPr>
          <p:nvPr>
            <p:ph type="body" idx="2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31"/>
          <p:cNvSpPr txBox="1">
            <a:spLocks noGrp="1"/>
          </p:cNvSpPr>
          <p:nvPr>
            <p:ph type="body" idx="3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31"/>
          <p:cNvSpPr txBox="1">
            <a:spLocks noGrp="1"/>
          </p:cNvSpPr>
          <p:nvPr>
            <p:ph type="body" idx="4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31"/>
          <p:cNvSpPr txBox="1">
            <a:spLocks noGrp="1"/>
          </p:cNvSpPr>
          <p:nvPr>
            <p:ph type="ftr" idx="11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31"/>
          <p:cNvSpPr txBox="1">
            <a:spLocks noGrp="1"/>
          </p:cNvSpPr>
          <p:nvPr>
            <p:ph type="sldNum" idx="12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83" name="Google Shape;83;p31"/>
          <p:cNvSpPr txBox="1">
            <a:spLocks noGrp="1"/>
          </p:cNvSpPr>
          <p:nvPr>
            <p:ph type="dt" idx="10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32"/>
          <p:cNvSpPr txBox="1"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32"/>
          <p:cNvSpPr txBox="1">
            <a:spLocks noGrp="1"/>
          </p:cNvSpPr>
          <p:nvPr>
            <p:ph type="body" idx="1"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32"/>
          <p:cNvSpPr txBox="1">
            <a:spLocks noGrp="1"/>
          </p:cNvSpPr>
          <p:nvPr>
            <p:ph type="body" idx="2"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32"/>
          <p:cNvSpPr txBox="1">
            <a:spLocks noGrp="1"/>
          </p:cNvSpPr>
          <p:nvPr>
            <p:ph type="body" idx="3"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32"/>
          <p:cNvSpPr txBox="1">
            <a:spLocks noGrp="1"/>
          </p:cNvSpPr>
          <p:nvPr>
            <p:ph type="body" idx="4"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32"/>
          <p:cNvSpPr txBox="1">
            <a:spLocks noGrp="1"/>
          </p:cNvSpPr>
          <p:nvPr>
            <p:ph type="body" idx="5"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32"/>
          <p:cNvSpPr txBox="1">
            <a:spLocks noGrp="1"/>
          </p:cNvSpPr>
          <p:nvPr>
            <p:ph type="body" idx="6"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32"/>
          <p:cNvSpPr txBox="1">
            <a:spLocks noGrp="1"/>
          </p:cNvSpPr>
          <p:nvPr>
            <p:ph type="ftr" idx="11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32"/>
          <p:cNvSpPr txBox="1">
            <a:spLocks noGrp="1"/>
          </p:cNvSpPr>
          <p:nvPr>
            <p:ph type="sldNum" idx="12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94" name="Google Shape;94;p32"/>
          <p:cNvSpPr txBox="1">
            <a:spLocks noGrp="1"/>
          </p:cNvSpPr>
          <p:nvPr>
            <p:ph type="dt" idx="10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1"/>
          <p:cNvSpPr txBox="1">
            <a:spLocks noGrp="1"/>
          </p:cNvSpPr>
          <p:nvPr>
            <p:ph type="ftr" idx="11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21"/>
          <p:cNvSpPr txBox="1">
            <a:spLocks noGrp="1"/>
          </p:cNvSpPr>
          <p:nvPr>
            <p:ph type="sldNum" idx="12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104" name="Google Shape;104;p21"/>
          <p:cNvSpPr txBox="1">
            <a:spLocks noGrp="1"/>
          </p:cNvSpPr>
          <p:nvPr>
            <p:ph type="dt" idx="10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_AND_BODY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33"/>
          <p:cNvSpPr txBox="1"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33"/>
          <p:cNvSpPr txBox="1">
            <a:spLocks noGrp="1"/>
          </p:cNvSpPr>
          <p:nvPr>
            <p:ph type="subTitle" idx="1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33"/>
          <p:cNvSpPr txBox="1">
            <a:spLocks noGrp="1"/>
          </p:cNvSpPr>
          <p:nvPr>
            <p:ph type="ftr" idx="11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33"/>
          <p:cNvSpPr txBox="1">
            <a:spLocks noGrp="1"/>
          </p:cNvSpPr>
          <p:nvPr>
            <p:ph type="sldNum" idx="12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110" name="Google Shape;110;p33"/>
          <p:cNvSpPr txBox="1">
            <a:spLocks noGrp="1"/>
          </p:cNvSpPr>
          <p:nvPr>
            <p:ph type="dt" idx="10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34"/>
          <p:cNvSpPr txBox="1"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34"/>
          <p:cNvSpPr txBox="1">
            <a:spLocks noGrp="1"/>
          </p:cNvSpPr>
          <p:nvPr>
            <p:ph type="body" idx="1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34"/>
          <p:cNvSpPr txBox="1">
            <a:spLocks noGrp="1"/>
          </p:cNvSpPr>
          <p:nvPr>
            <p:ph type="ftr" idx="11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34"/>
          <p:cNvSpPr txBox="1">
            <a:spLocks noGrp="1"/>
          </p:cNvSpPr>
          <p:nvPr>
            <p:ph type="sldNum" idx="12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116" name="Google Shape;116;p34"/>
          <p:cNvSpPr txBox="1">
            <a:spLocks noGrp="1"/>
          </p:cNvSpPr>
          <p:nvPr>
            <p:ph type="dt" idx="10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WO_OBJECTS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35"/>
          <p:cNvSpPr txBox="1"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35"/>
          <p:cNvSpPr txBox="1">
            <a:spLocks noGrp="1"/>
          </p:cNvSpPr>
          <p:nvPr>
            <p:ph type="body" idx="1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35"/>
          <p:cNvSpPr txBox="1">
            <a:spLocks noGrp="1"/>
          </p:cNvSpPr>
          <p:nvPr>
            <p:ph type="body" idx="2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35"/>
          <p:cNvSpPr txBox="1">
            <a:spLocks noGrp="1"/>
          </p:cNvSpPr>
          <p:nvPr>
            <p:ph type="ftr" idx="11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35"/>
          <p:cNvSpPr txBox="1">
            <a:spLocks noGrp="1"/>
          </p:cNvSpPr>
          <p:nvPr>
            <p:ph type="sldNum" idx="12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123" name="Google Shape;123;p35"/>
          <p:cNvSpPr txBox="1">
            <a:spLocks noGrp="1"/>
          </p:cNvSpPr>
          <p:nvPr>
            <p:ph type="dt" idx="10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36"/>
          <p:cNvSpPr txBox="1"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36"/>
          <p:cNvSpPr txBox="1">
            <a:spLocks noGrp="1"/>
          </p:cNvSpPr>
          <p:nvPr>
            <p:ph type="ftr" idx="11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36"/>
          <p:cNvSpPr txBox="1">
            <a:spLocks noGrp="1"/>
          </p:cNvSpPr>
          <p:nvPr>
            <p:ph type="sldNum" idx="12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128" name="Google Shape;128;p36"/>
          <p:cNvSpPr txBox="1">
            <a:spLocks noGrp="1"/>
          </p:cNvSpPr>
          <p:nvPr>
            <p:ph type="dt" idx="10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37"/>
          <p:cNvSpPr txBox="1">
            <a:spLocks noGrp="1"/>
          </p:cNvSpPr>
          <p:nvPr>
            <p:ph type="subTitle" idx="1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37"/>
          <p:cNvSpPr txBox="1">
            <a:spLocks noGrp="1"/>
          </p:cNvSpPr>
          <p:nvPr>
            <p:ph type="ftr" idx="11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37"/>
          <p:cNvSpPr txBox="1">
            <a:spLocks noGrp="1"/>
          </p:cNvSpPr>
          <p:nvPr>
            <p:ph type="sldNum" idx="12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133" name="Google Shape;133;p37"/>
          <p:cNvSpPr txBox="1">
            <a:spLocks noGrp="1"/>
          </p:cNvSpPr>
          <p:nvPr>
            <p:ph type="dt" idx="10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8"/>
          <p:cNvSpPr txBox="1"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38"/>
          <p:cNvSpPr txBox="1">
            <a:spLocks noGrp="1"/>
          </p:cNvSpPr>
          <p:nvPr>
            <p:ph type="body" idx="1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38"/>
          <p:cNvSpPr txBox="1">
            <a:spLocks noGrp="1"/>
          </p:cNvSpPr>
          <p:nvPr>
            <p:ph type="body" idx="2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38"/>
          <p:cNvSpPr txBox="1">
            <a:spLocks noGrp="1"/>
          </p:cNvSpPr>
          <p:nvPr>
            <p:ph type="body" idx="3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38"/>
          <p:cNvSpPr txBox="1">
            <a:spLocks noGrp="1"/>
          </p:cNvSpPr>
          <p:nvPr>
            <p:ph type="ftr" idx="11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38"/>
          <p:cNvSpPr txBox="1">
            <a:spLocks noGrp="1"/>
          </p:cNvSpPr>
          <p:nvPr>
            <p:ph type="sldNum" idx="12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141" name="Google Shape;141;p38"/>
          <p:cNvSpPr txBox="1">
            <a:spLocks noGrp="1"/>
          </p:cNvSpPr>
          <p:nvPr>
            <p:ph type="dt" idx="10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2"/>
          <p:cNvSpPr txBox="1">
            <a:spLocks noGrp="1"/>
          </p:cNvSpPr>
          <p:nvPr>
            <p:ph type="ftr" idx="11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2"/>
          <p:cNvSpPr txBox="1">
            <a:spLocks noGrp="1"/>
          </p:cNvSpPr>
          <p:nvPr>
            <p:ph type="sldNum" idx="12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20" name="Google Shape;20;p22"/>
          <p:cNvSpPr txBox="1">
            <a:spLocks noGrp="1"/>
          </p:cNvSpPr>
          <p:nvPr>
            <p:ph type="dt" idx="10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9"/>
          <p:cNvSpPr txBox="1"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39"/>
          <p:cNvSpPr txBox="1">
            <a:spLocks noGrp="1"/>
          </p:cNvSpPr>
          <p:nvPr>
            <p:ph type="body" idx="1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39"/>
          <p:cNvSpPr txBox="1">
            <a:spLocks noGrp="1"/>
          </p:cNvSpPr>
          <p:nvPr>
            <p:ph type="body" idx="2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39"/>
          <p:cNvSpPr txBox="1">
            <a:spLocks noGrp="1"/>
          </p:cNvSpPr>
          <p:nvPr>
            <p:ph type="body" idx="3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39"/>
          <p:cNvSpPr txBox="1">
            <a:spLocks noGrp="1"/>
          </p:cNvSpPr>
          <p:nvPr>
            <p:ph type="ftr" idx="11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39"/>
          <p:cNvSpPr txBox="1">
            <a:spLocks noGrp="1"/>
          </p:cNvSpPr>
          <p:nvPr>
            <p:ph type="sldNum" idx="12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149" name="Google Shape;149;p39"/>
          <p:cNvSpPr txBox="1">
            <a:spLocks noGrp="1"/>
          </p:cNvSpPr>
          <p:nvPr>
            <p:ph type="dt" idx="10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40"/>
          <p:cNvSpPr txBox="1"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40"/>
          <p:cNvSpPr txBox="1">
            <a:spLocks noGrp="1"/>
          </p:cNvSpPr>
          <p:nvPr>
            <p:ph type="body" idx="1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40"/>
          <p:cNvSpPr txBox="1">
            <a:spLocks noGrp="1"/>
          </p:cNvSpPr>
          <p:nvPr>
            <p:ph type="body" idx="2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40"/>
          <p:cNvSpPr txBox="1">
            <a:spLocks noGrp="1"/>
          </p:cNvSpPr>
          <p:nvPr>
            <p:ph type="body" idx="3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40"/>
          <p:cNvSpPr txBox="1">
            <a:spLocks noGrp="1"/>
          </p:cNvSpPr>
          <p:nvPr>
            <p:ph type="ftr" idx="11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40"/>
          <p:cNvSpPr txBox="1">
            <a:spLocks noGrp="1"/>
          </p:cNvSpPr>
          <p:nvPr>
            <p:ph type="sldNum" idx="12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157" name="Google Shape;157;p40"/>
          <p:cNvSpPr txBox="1">
            <a:spLocks noGrp="1"/>
          </p:cNvSpPr>
          <p:nvPr>
            <p:ph type="dt" idx="10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41"/>
          <p:cNvSpPr txBox="1"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41"/>
          <p:cNvSpPr txBox="1">
            <a:spLocks noGrp="1"/>
          </p:cNvSpPr>
          <p:nvPr>
            <p:ph type="body" idx="1"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41"/>
          <p:cNvSpPr txBox="1">
            <a:spLocks noGrp="1"/>
          </p:cNvSpPr>
          <p:nvPr>
            <p:ph type="body" idx="2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41"/>
          <p:cNvSpPr txBox="1">
            <a:spLocks noGrp="1"/>
          </p:cNvSpPr>
          <p:nvPr>
            <p:ph type="ftr" idx="11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41"/>
          <p:cNvSpPr txBox="1">
            <a:spLocks noGrp="1"/>
          </p:cNvSpPr>
          <p:nvPr>
            <p:ph type="sldNum" idx="12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164" name="Google Shape;164;p41"/>
          <p:cNvSpPr txBox="1">
            <a:spLocks noGrp="1"/>
          </p:cNvSpPr>
          <p:nvPr>
            <p:ph type="dt" idx="10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42"/>
          <p:cNvSpPr txBox="1"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42"/>
          <p:cNvSpPr txBox="1">
            <a:spLocks noGrp="1"/>
          </p:cNvSpPr>
          <p:nvPr>
            <p:ph type="body" idx="1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42"/>
          <p:cNvSpPr txBox="1">
            <a:spLocks noGrp="1"/>
          </p:cNvSpPr>
          <p:nvPr>
            <p:ph type="body" idx="2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42"/>
          <p:cNvSpPr txBox="1">
            <a:spLocks noGrp="1"/>
          </p:cNvSpPr>
          <p:nvPr>
            <p:ph type="body" idx="3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p42"/>
          <p:cNvSpPr txBox="1">
            <a:spLocks noGrp="1"/>
          </p:cNvSpPr>
          <p:nvPr>
            <p:ph type="body" idx="4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p42"/>
          <p:cNvSpPr txBox="1">
            <a:spLocks noGrp="1"/>
          </p:cNvSpPr>
          <p:nvPr>
            <p:ph type="ftr" idx="11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p42"/>
          <p:cNvSpPr txBox="1">
            <a:spLocks noGrp="1"/>
          </p:cNvSpPr>
          <p:nvPr>
            <p:ph type="sldNum" idx="12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173" name="Google Shape;173;p42"/>
          <p:cNvSpPr txBox="1">
            <a:spLocks noGrp="1"/>
          </p:cNvSpPr>
          <p:nvPr>
            <p:ph type="dt" idx="10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43"/>
          <p:cNvSpPr txBox="1"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43"/>
          <p:cNvSpPr txBox="1">
            <a:spLocks noGrp="1"/>
          </p:cNvSpPr>
          <p:nvPr>
            <p:ph type="body" idx="1"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43"/>
          <p:cNvSpPr txBox="1">
            <a:spLocks noGrp="1"/>
          </p:cNvSpPr>
          <p:nvPr>
            <p:ph type="body" idx="2"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43"/>
          <p:cNvSpPr txBox="1">
            <a:spLocks noGrp="1"/>
          </p:cNvSpPr>
          <p:nvPr>
            <p:ph type="body" idx="3"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43"/>
          <p:cNvSpPr txBox="1">
            <a:spLocks noGrp="1"/>
          </p:cNvSpPr>
          <p:nvPr>
            <p:ph type="body" idx="4"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0" name="Google Shape;180;p43"/>
          <p:cNvSpPr txBox="1">
            <a:spLocks noGrp="1"/>
          </p:cNvSpPr>
          <p:nvPr>
            <p:ph type="body" idx="5"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p43"/>
          <p:cNvSpPr txBox="1">
            <a:spLocks noGrp="1"/>
          </p:cNvSpPr>
          <p:nvPr>
            <p:ph type="body" idx="6"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2" name="Google Shape;182;p43"/>
          <p:cNvSpPr txBox="1">
            <a:spLocks noGrp="1"/>
          </p:cNvSpPr>
          <p:nvPr>
            <p:ph type="ftr" idx="11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43"/>
          <p:cNvSpPr txBox="1">
            <a:spLocks noGrp="1"/>
          </p:cNvSpPr>
          <p:nvPr>
            <p:ph type="sldNum" idx="12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184" name="Google Shape;184;p43"/>
          <p:cNvSpPr txBox="1">
            <a:spLocks noGrp="1"/>
          </p:cNvSpPr>
          <p:nvPr>
            <p:ph type="dt" idx="10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3"/>
          <p:cNvSpPr txBox="1"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23"/>
          <p:cNvSpPr txBox="1">
            <a:spLocks noGrp="1"/>
          </p:cNvSpPr>
          <p:nvPr>
            <p:ph type="body" idx="1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23"/>
          <p:cNvSpPr txBox="1">
            <a:spLocks noGrp="1"/>
          </p:cNvSpPr>
          <p:nvPr>
            <p:ph type="ftr" idx="11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23"/>
          <p:cNvSpPr txBox="1">
            <a:spLocks noGrp="1"/>
          </p:cNvSpPr>
          <p:nvPr>
            <p:ph type="sldNum" idx="12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26" name="Google Shape;26;p23"/>
          <p:cNvSpPr txBox="1">
            <a:spLocks noGrp="1"/>
          </p:cNvSpPr>
          <p:nvPr>
            <p:ph type="dt" idx="10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WO_OBJECTS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4"/>
          <p:cNvSpPr txBox="1"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24"/>
          <p:cNvSpPr txBox="1">
            <a:spLocks noGrp="1"/>
          </p:cNvSpPr>
          <p:nvPr>
            <p:ph type="body" idx="1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24"/>
          <p:cNvSpPr txBox="1">
            <a:spLocks noGrp="1"/>
          </p:cNvSpPr>
          <p:nvPr>
            <p:ph type="body" idx="2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24"/>
          <p:cNvSpPr txBox="1">
            <a:spLocks noGrp="1"/>
          </p:cNvSpPr>
          <p:nvPr>
            <p:ph type="ftr" idx="11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24"/>
          <p:cNvSpPr txBox="1">
            <a:spLocks noGrp="1"/>
          </p:cNvSpPr>
          <p:nvPr>
            <p:ph type="sldNum" idx="12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33" name="Google Shape;33;p24"/>
          <p:cNvSpPr txBox="1">
            <a:spLocks noGrp="1"/>
          </p:cNvSpPr>
          <p:nvPr>
            <p:ph type="dt" idx="10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25"/>
          <p:cNvSpPr txBox="1"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25"/>
          <p:cNvSpPr txBox="1">
            <a:spLocks noGrp="1"/>
          </p:cNvSpPr>
          <p:nvPr>
            <p:ph type="ftr" idx="11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25"/>
          <p:cNvSpPr txBox="1">
            <a:spLocks noGrp="1"/>
          </p:cNvSpPr>
          <p:nvPr>
            <p:ph type="sldNum" idx="12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38" name="Google Shape;38;p25"/>
          <p:cNvSpPr txBox="1">
            <a:spLocks noGrp="1"/>
          </p:cNvSpPr>
          <p:nvPr>
            <p:ph type="dt" idx="10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26"/>
          <p:cNvSpPr txBox="1">
            <a:spLocks noGrp="1"/>
          </p:cNvSpPr>
          <p:nvPr>
            <p:ph type="subTitle" idx="1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26"/>
          <p:cNvSpPr txBox="1">
            <a:spLocks noGrp="1"/>
          </p:cNvSpPr>
          <p:nvPr>
            <p:ph type="ftr" idx="11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26"/>
          <p:cNvSpPr txBox="1">
            <a:spLocks noGrp="1"/>
          </p:cNvSpPr>
          <p:nvPr>
            <p:ph type="sldNum" idx="12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43" name="Google Shape;43;p26"/>
          <p:cNvSpPr txBox="1">
            <a:spLocks noGrp="1"/>
          </p:cNvSpPr>
          <p:nvPr>
            <p:ph type="dt" idx="10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7"/>
          <p:cNvSpPr txBox="1"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27"/>
          <p:cNvSpPr txBox="1">
            <a:spLocks noGrp="1"/>
          </p:cNvSpPr>
          <p:nvPr>
            <p:ph type="body" idx="1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7"/>
          <p:cNvSpPr txBox="1">
            <a:spLocks noGrp="1"/>
          </p:cNvSpPr>
          <p:nvPr>
            <p:ph type="body" idx="2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7"/>
          <p:cNvSpPr txBox="1">
            <a:spLocks noGrp="1"/>
          </p:cNvSpPr>
          <p:nvPr>
            <p:ph type="body" idx="3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27"/>
          <p:cNvSpPr txBox="1">
            <a:spLocks noGrp="1"/>
          </p:cNvSpPr>
          <p:nvPr>
            <p:ph type="ftr" idx="11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27"/>
          <p:cNvSpPr txBox="1">
            <a:spLocks noGrp="1"/>
          </p:cNvSpPr>
          <p:nvPr>
            <p:ph type="sldNum" idx="12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51" name="Google Shape;51;p27"/>
          <p:cNvSpPr txBox="1">
            <a:spLocks noGrp="1"/>
          </p:cNvSpPr>
          <p:nvPr>
            <p:ph type="dt" idx="10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28"/>
          <p:cNvSpPr txBox="1"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28"/>
          <p:cNvSpPr txBox="1">
            <a:spLocks noGrp="1"/>
          </p:cNvSpPr>
          <p:nvPr>
            <p:ph type="body" idx="1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28"/>
          <p:cNvSpPr txBox="1">
            <a:spLocks noGrp="1"/>
          </p:cNvSpPr>
          <p:nvPr>
            <p:ph type="body" idx="2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8"/>
          <p:cNvSpPr txBox="1">
            <a:spLocks noGrp="1"/>
          </p:cNvSpPr>
          <p:nvPr>
            <p:ph type="body" idx="3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28"/>
          <p:cNvSpPr txBox="1">
            <a:spLocks noGrp="1"/>
          </p:cNvSpPr>
          <p:nvPr>
            <p:ph type="ftr" idx="11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28"/>
          <p:cNvSpPr txBox="1">
            <a:spLocks noGrp="1"/>
          </p:cNvSpPr>
          <p:nvPr>
            <p:ph type="sldNum" idx="12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59" name="Google Shape;59;p28"/>
          <p:cNvSpPr txBox="1">
            <a:spLocks noGrp="1"/>
          </p:cNvSpPr>
          <p:nvPr>
            <p:ph type="dt" idx="10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9"/>
          <p:cNvSpPr txBox="1"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29"/>
          <p:cNvSpPr txBox="1">
            <a:spLocks noGrp="1"/>
          </p:cNvSpPr>
          <p:nvPr>
            <p:ph type="body" idx="1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9"/>
          <p:cNvSpPr txBox="1">
            <a:spLocks noGrp="1"/>
          </p:cNvSpPr>
          <p:nvPr>
            <p:ph type="body" idx="2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29"/>
          <p:cNvSpPr txBox="1">
            <a:spLocks noGrp="1"/>
          </p:cNvSpPr>
          <p:nvPr>
            <p:ph type="body" idx="3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29"/>
          <p:cNvSpPr txBox="1">
            <a:spLocks noGrp="1"/>
          </p:cNvSpPr>
          <p:nvPr>
            <p:ph type="ftr" idx="11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29"/>
          <p:cNvSpPr txBox="1">
            <a:spLocks noGrp="1"/>
          </p:cNvSpPr>
          <p:nvPr>
            <p:ph type="sldNum" idx="12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67" name="Google Shape;67;p29"/>
          <p:cNvSpPr txBox="1">
            <a:spLocks noGrp="1"/>
          </p:cNvSpPr>
          <p:nvPr>
            <p:ph type="dt" idx="10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8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7" name="Google Shape;7;p18"/>
          <p:cNvSpPr txBox="1">
            <a:spLocks noGrp="1"/>
          </p:cNvSpPr>
          <p:nvPr>
            <p:ph type="dt" idx="10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  <a:defRPr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8" name="Google Shape;8;p18"/>
          <p:cNvSpPr txBox="1">
            <a:spLocks noGrp="1"/>
          </p:cNvSpPr>
          <p:nvPr>
            <p:ph type="ftr" idx="11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  <a:defRPr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9" name="Google Shape;9;p18"/>
          <p:cNvSpPr txBox="1">
            <a:spLocks noGrp="1"/>
          </p:cNvSpPr>
          <p:nvPr>
            <p:ph type="sldNum" idx="12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" name="Google Shape;10;p18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 txBox="1"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97" name="Google Shape;97;p20"/>
          <p:cNvSpPr txBox="1">
            <a:spLocks noGrp="1"/>
          </p:cNvSpPr>
          <p:nvPr>
            <p:ph type="body" idx="1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98" name="Google Shape;98;p20"/>
          <p:cNvSpPr txBox="1">
            <a:spLocks noGrp="1"/>
          </p:cNvSpPr>
          <p:nvPr>
            <p:ph type="dt" idx="10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  <a:defRPr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99" name="Google Shape;99;p20"/>
          <p:cNvSpPr txBox="1">
            <a:spLocks noGrp="1"/>
          </p:cNvSpPr>
          <p:nvPr>
            <p:ph type="ftr" idx="11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  <a:defRPr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00" name="Google Shape;100;p20"/>
          <p:cNvSpPr txBox="1">
            <a:spLocks noGrp="1"/>
          </p:cNvSpPr>
          <p:nvPr>
            <p:ph type="sldNum" idx="12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4" Type="http://schemas.openxmlformats.org/officeDocument/2006/relationships/chart" Target="../charts/char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9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"/>
          <p:cNvSpPr txBox="1">
            <a:spLocks noGrp="1"/>
          </p:cNvSpPr>
          <p:nvPr>
            <p:ph type="title"/>
          </p:nvPr>
        </p:nvSpPr>
        <p:spPr>
          <a:xfrm>
            <a:off x="1523880" y="149256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 fontScale="93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60EF"/>
              </a:buClr>
              <a:buSzPct val="100000"/>
              <a:buFont typeface="Arial"/>
              <a:buNone/>
            </a:pPr>
            <a:r>
              <a:rPr lang="ru-RU" sz="6000" b="0" strike="noStrike">
                <a:solidFill>
                  <a:srgbClr val="1960EF"/>
                </a:solidFill>
                <a:latin typeface="Arial"/>
                <a:ea typeface="Arial"/>
                <a:cs typeface="Arial"/>
                <a:sym typeface="Arial"/>
              </a:rPr>
              <a:t>Безопасная транспортировка животных</a:t>
            </a:r>
            <a:endParaRPr sz="60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1"/>
          <p:cNvSpPr txBox="1">
            <a:spLocks noGrp="1"/>
          </p:cNvSpPr>
          <p:nvPr>
            <p:ph type="subTitle" idx="1"/>
          </p:nvPr>
        </p:nvSpPr>
        <p:spPr>
          <a:xfrm>
            <a:off x="4760640" y="3997080"/>
            <a:ext cx="2770920" cy="3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 fontScale="94000"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entury Gothic"/>
              <a:buNone/>
            </a:pPr>
            <a:r>
              <a:rPr lang="ru-RU"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Команда «БПЛА»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1"/>
          <p:cNvSpPr/>
          <p:nvPr/>
        </p:nvSpPr>
        <p:spPr>
          <a:xfrm>
            <a:off x="5086080" y="135000"/>
            <a:ext cx="2139840" cy="334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ГБОУ Школа № 444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1"/>
          <p:cNvSpPr/>
          <p:nvPr/>
        </p:nvSpPr>
        <p:spPr>
          <a:xfrm>
            <a:off x="5086080" y="6384600"/>
            <a:ext cx="2120760" cy="334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г. Москва. 2023 год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1"/>
          <p:cNvSpPr/>
          <p:nvPr/>
        </p:nvSpPr>
        <p:spPr>
          <a:xfrm>
            <a:off x="9866520" y="6092280"/>
            <a:ext cx="232524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Руководитель Cинельникова Т.А.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4" name="Google Shape;294;p10"/>
          <p:cNvGraphicFramePr/>
          <p:nvPr/>
        </p:nvGraphicFramePr>
        <p:xfrm>
          <a:off x="383760" y="1089720"/>
          <a:ext cx="5391000" cy="41302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95" name="Google Shape;295;p10"/>
          <p:cNvGraphicFramePr/>
          <p:nvPr/>
        </p:nvGraphicFramePr>
        <p:xfrm>
          <a:off x="6520680" y="970560"/>
          <a:ext cx="5481720" cy="42494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cxnSp>
        <p:nvCxnSpPr>
          <p:cNvPr id="296" name="Google Shape;296;p10"/>
          <p:cNvCxnSpPr/>
          <p:nvPr/>
        </p:nvCxnSpPr>
        <p:spPr>
          <a:xfrm>
            <a:off x="0" y="970560"/>
            <a:ext cx="5847840" cy="360"/>
          </a:xfrm>
          <a:prstGeom prst="straightConnector1">
            <a:avLst/>
          </a:prstGeom>
          <a:noFill/>
          <a:ln w="57150" cap="flat" cmpd="sng">
            <a:solidFill>
              <a:srgbClr val="1960EF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297" name="Google Shape;297;p10"/>
          <p:cNvCxnSpPr/>
          <p:nvPr/>
        </p:nvCxnSpPr>
        <p:spPr>
          <a:xfrm>
            <a:off x="5162760" y="6372360"/>
            <a:ext cx="5894640" cy="360"/>
          </a:xfrm>
          <a:prstGeom prst="straightConnector1">
            <a:avLst/>
          </a:prstGeom>
          <a:noFill/>
          <a:ln w="57150" cap="flat" cmpd="sng">
            <a:solidFill>
              <a:srgbClr val="1960EF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298" name="Google Shape;298;p10"/>
          <p:cNvSpPr/>
          <p:nvPr/>
        </p:nvSpPr>
        <p:spPr>
          <a:xfrm>
            <a:off x="11175840" y="6172560"/>
            <a:ext cx="1015920" cy="3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b="1" i="0" u="none" strike="noStrike" cap="none">
                <a:solidFill>
                  <a:srgbClr val="1960E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10/16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" name="Google Shape;299;p10"/>
          <p:cNvSpPr/>
          <p:nvPr/>
        </p:nvSpPr>
        <p:spPr>
          <a:xfrm>
            <a:off x="1769400" y="5339160"/>
            <a:ext cx="2619720" cy="45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0" i="0" u="none" strike="noStrike" cap="none">
                <a:solidFill>
                  <a:srgbClr val="3774EF"/>
                </a:solidFill>
                <a:latin typeface="Arial"/>
                <a:ea typeface="Arial"/>
                <a:cs typeface="Arial"/>
                <a:sym typeface="Arial"/>
              </a:rPr>
              <a:t>25 </a:t>
            </a:r>
            <a:r>
              <a:rPr lang="ru-RU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– да </a:t>
            </a:r>
            <a:r>
              <a:rPr lang="ru-RU" sz="2400" b="0" i="0" u="none" strike="noStrike" cap="none">
                <a:solidFill>
                  <a:srgbClr val="F76F09"/>
                </a:solidFill>
                <a:latin typeface="Arial"/>
                <a:ea typeface="Arial"/>
                <a:cs typeface="Arial"/>
                <a:sym typeface="Arial"/>
              </a:rPr>
              <a:t>36</a:t>
            </a:r>
            <a:r>
              <a:rPr lang="ru-RU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- нет 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10"/>
          <p:cNvSpPr/>
          <p:nvPr/>
        </p:nvSpPr>
        <p:spPr>
          <a:xfrm>
            <a:off x="7951680" y="5339160"/>
            <a:ext cx="2619720" cy="45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0" i="0" u="none" strike="noStrike" cap="none">
                <a:solidFill>
                  <a:srgbClr val="3774EF"/>
                </a:solidFill>
                <a:latin typeface="Arial"/>
                <a:ea typeface="Arial"/>
                <a:cs typeface="Arial"/>
                <a:sym typeface="Arial"/>
              </a:rPr>
              <a:t>48</a:t>
            </a:r>
            <a:r>
              <a:rPr lang="ru-RU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- да </a:t>
            </a:r>
            <a:r>
              <a:rPr lang="ru-RU" sz="2400" b="0" i="0" u="none" strike="noStrike" cap="none">
                <a:solidFill>
                  <a:srgbClr val="F76F09"/>
                </a:solidFill>
                <a:latin typeface="Arial"/>
                <a:ea typeface="Arial"/>
                <a:cs typeface="Arial"/>
                <a:sym typeface="Arial"/>
              </a:rPr>
              <a:t>13</a:t>
            </a:r>
            <a:r>
              <a:rPr lang="ru-RU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- нет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11"/>
          <p:cNvSpPr txBox="1">
            <a:spLocks noGrp="1"/>
          </p:cNvSpPr>
          <p:nvPr>
            <p:ph type="title" idx="4294967295"/>
          </p:nvPr>
        </p:nvSpPr>
        <p:spPr>
          <a:xfrm>
            <a:off x="6268320" y="307800"/>
            <a:ext cx="478872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774EF"/>
              </a:buClr>
              <a:buSzPts val="4400"/>
              <a:buFont typeface="Arial"/>
              <a:buNone/>
            </a:pPr>
            <a:r>
              <a:rPr lang="ru-RU" sz="4400" b="0" i="0" u="none" strike="noStrike" cap="none">
                <a:solidFill>
                  <a:srgbClr val="3774EF"/>
                </a:solidFill>
                <a:latin typeface="Arial"/>
                <a:ea typeface="Arial"/>
                <a:cs typeface="Arial"/>
                <a:sym typeface="Arial"/>
              </a:rPr>
              <a:t>С</a:t>
            </a:r>
            <a:r>
              <a:rPr lang="ru-RU"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татистика</a:t>
            </a:r>
            <a:endParaRPr sz="4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p11"/>
          <p:cNvSpPr txBox="1">
            <a:spLocks noGrp="1"/>
          </p:cNvSpPr>
          <p:nvPr>
            <p:ph type="body" idx="4294967295"/>
          </p:nvPr>
        </p:nvSpPr>
        <p:spPr>
          <a:xfrm>
            <a:off x="6268320" y="1989000"/>
            <a:ext cx="4788360" cy="2768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entury Gothic"/>
              <a:buNone/>
            </a:pPr>
            <a:r>
              <a:rPr lang="ru-RU"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В России официальная статистика отсутствует.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entury Gothic"/>
              <a:buNone/>
            </a:pPr>
            <a:r>
              <a:rPr lang="ru-RU"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Поэтому мы спросили людей о том считают ли они проблемой смертность животных при перевозках.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SzPts val="2400"/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SzPts val="2400"/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SzPts val="2400"/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SzPts val="2400"/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7" name="Google Shape;307;p11"/>
          <p:cNvCxnSpPr/>
          <p:nvPr/>
        </p:nvCxnSpPr>
        <p:spPr>
          <a:xfrm>
            <a:off x="0" y="970560"/>
            <a:ext cx="5847840" cy="360"/>
          </a:xfrm>
          <a:prstGeom prst="straightConnector1">
            <a:avLst/>
          </a:prstGeom>
          <a:noFill/>
          <a:ln w="57150" cap="flat" cmpd="sng">
            <a:solidFill>
              <a:srgbClr val="1960EF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308" name="Google Shape;308;p11"/>
          <p:cNvCxnSpPr/>
          <p:nvPr/>
        </p:nvCxnSpPr>
        <p:spPr>
          <a:xfrm>
            <a:off x="5162760" y="6372360"/>
            <a:ext cx="5894640" cy="360"/>
          </a:xfrm>
          <a:prstGeom prst="straightConnector1">
            <a:avLst/>
          </a:prstGeom>
          <a:noFill/>
          <a:ln w="57150" cap="flat" cmpd="sng">
            <a:solidFill>
              <a:srgbClr val="1960EF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309" name="Google Shape;309;p11"/>
          <p:cNvSpPr/>
          <p:nvPr/>
        </p:nvSpPr>
        <p:spPr>
          <a:xfrm>
            <a:off x="11197800" y="6172560"/>
            <a:ext cx="914040" cy="3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b="1" i="0" u="none" strike="noStrike" cap="none">
                <a:solidFill>
                  <a:srgbClr val="1960E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11/16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0" name="Google Shape;310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5600" y="1457640"/>
            <a:ext cx="4366800" cy="45428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12"/>
          <p:cNvSpPr txBox="1">
            <a:spLocks noGrp="1"/>
          </p:cNvSpPr>
          <p:nvPr>
            <p:ph type="title" idx="4294967295"/>
          </p:nvPr>
        </p:nvSpPr>
        <p:spPr>
          <a:xfrm>
            <a:off x="548640" y="1201680"/>
            <a:ext cx="5701680" cy="4093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entury Gothic"/>
              <a:buNone/>
            </a:pPr>
            <a:r>
              <a:rPr lang="ru-RU"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Мы опросили </a:t>
            </a:r>
            <a:r>
              <a:rPr lang="ru-RU" sz="2400" b="0" i="0" u="none" strike="noStrike" cap="none">
                <a:solidFill>
                  <a:srgbClr val="3774EF"/>
                </a:solidFill>
                <a:latin typeface="Arial"/>
                <a:ea typeface="Arial"/>
                <a:cs typeface="Arial"/>
                <a:sym typeface="Arial"/>
              </a:rPr>
              <a:t>174 человека</a:t>
            </a:r>
            <a:r>
              <a:rPr lang="ru-RU"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, задав им вопросы “есть ли у вас домашний питомец?” и “считаете ли вы проблемой смертность животных при перевозках?” </a:t>
            </a:r>
            <a:r>
              <a:rPr lang="ru-RU" sz="2400" b="0" i="0" u="none" strike="noStrike" cap="none"/>
              <a:t/>
            </a:r>
            <a:br>
              <a:rPr lang="ru-RU" sz="2400" b="0" i="0" u="none" strike="noStrike" cap="none"/>
            </a:br>
            <a:r>
              <a:rPr lang="ru-RU" sz="2400" b="0" i="0" u="none" strike="noStrike" cap="none"/>
              <a:t/>
            </a:r>
            <a:br>
              <a:rPr lang="ru-RU" sz="2400" b="0" i="0" u="none" strike="noStrike" cap="none"/>
            </a:br>
            <a:r>
              <a:rPr lang="ru-RU" sz="2400" b="0" i="0" u="none" strike="noStrike" cap="none"/>
              <a:t/>
            </a:r>
            <a:br>
              <a:rPr lang="ru-RU" sz="2400" b="0" i="0" u="none" strike="noStrike" cap="none"/>
            </a:br>
            <a:r>
              <a:rPr lang="ru-RU" sz="2400" b="0" i="0" u="none" strike="noStrike" cap="none">
                <a:solidFill>
                  <a:srgbClr val="1960EF"/>
                </a:solidFill>
                <a:latin typeface="Arial"/>
                <a:ea typeface="Arial"/>
                <a:cs typeface="Arial"/>
                <a:sym typeface="Arial"/>
              </a:rPr>
              <a:t>130</a:t>
            </a:r>
            <a:r>
              <a:rPr lang="ru-RU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ru-RU"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человек посчитало что смертность животных - проблема</a:t>
            </a:r>
            <a:r>
              <a:rPr lang="ru-RU" sz="2400" b="0" i="0" u="none" strike="noStrike" cap="none"/>
              <a:t/>
            </a:r>
            <a:br>
              <a:rPr lang="ru-RU" sz="2400" b="0" i="0" u="none" strike="noStrike" cap="none"/>
            </a:br>
            <a:r>
              <a:rPr lang="ru-RU" sz="2400" b="0" i="0" u="none" strike="noStrike" cap="none">
                <a:solidFill>
                  <a:srgbClr val="F76F09"/>
                </a:solidFill>
                <a:latin typeface="Arial"/>
                <a:ea typeface="Arial"/>
                <a:cs typeface="Arial"/>
                <a:sym typeface="Arial"/>
              </a:rPr>
              <a:t>44</a:t>
            </a:r>
            <a:r>
              <a:rPr lang="ru-RU"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человека посчитало что смертность животных - не проблема.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" name="Google Shape;316;p12"/>
          <p:cNvCxnSpPr/>
          <p:nvPr/>
        </p:nvCxnSpPr>
        <p:spPr>
          <a:xfrm>
            <a:off x="0" y="689040"/>
            <a:ext cx="6324120" cy="17640"/>
          </a:xfrm>
          <a:prstGeom prst="straightConnector1">
            <a:avLst/>
          </a:prstGeom>
          <a:noFill/>
          <a:ln w="57150" cap="flat" cmpd="sng">
            <a:solidFill>
              <a:srgbClr val="1960EF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317" name="Google Shape;317;p12"/>
          <p:cNvCxnSpPr/>
          <p:nvPr/>
        </p:nvCxnSpPr>
        <p:spPr>
          <a:xfrm>
            <a:off x="4965840" y="6442920"/>
            <a:ext cx="6119640" cy="360"/>
          </a:xfrm>
          <a:prstGeom prst="straightConnector1">
            <a:avLst/>
          </a:prstGeom>
          <a:noFill/>
          <a:ln w="57150" cap="flat" cmpd="sng">
            <a:solidFill>
              <a:srgbClr val="1960EF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318" name="Google Shape;318;p12"/>
          <p:cNvSpPr/>
          <p:nvPr/>
        </p:nvSpPr>
        <p:spPr>
          <a:xfrm>
            <a:off x="11254320" y="6243120"/>
            <a:ext cx="879840" cy="3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b="1" i="0" u="none" strike="noStrike" cap="none">
                <a:solidFill>
                  <a:srgbClr val="1960E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12/16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19" name="Google Shape;319;p12"/>
          <p:cNvGraphicFramePr/>
          <p:nvPr/>
        </p:nvGraphicFramePr>
        <p:xfrm>
          <a:off x="6359760" y="1111320"/>
          <a:ext cx="5831640" cy="41842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13"/>
          <p:cNvSpPr txBox="1">
            <a:spLocks noGrp="1"/>
          </p:cNvSpPr>
          <p:nvPr>
            <p:ph type="title" idx="4294967295"/>
          </p:nvPr>
        </p:nvSpPr>
        <p:spPr>
          <a:xfrm>
            <a:off x="345960" y="1140480"/>
            <a:ext cx="6336000" cy="48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60EF"/>
              </a:buClr>
              <a:buSzPts val="2400"/>
              <a:buFont typeface="Arial"/>
              <a:buNone/>
            </a:pPr>
            <a:r>
              <a:rPr lang="ru-RU" sz="2400" b="0" i="0" u="none" strike="noStrike" cap="none">
                <a:solidFill>
                  <a:srgbClr val="1960EF"/>
                </a:solidFill>
                <a:latin typeface="Arial"/>
                <a:ea typeface="Arial"/>
                <a:cs typeface="Arial"/>
                <a:sym typeface="Arial"/>
              </a:rPr>
              <a:t>80</a:t>
            </a:r>
            <a:r>
              <a:rPr lang="ru-RU"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людей имеют домашних животных и считают проблемой их смертность при перевозках.</a:t>
            </a:r>
            <a:r>
              <a:rPr lang="ru-RU" sz="2400" b="0" i="0" u="none" strike="noStrike" cap="none"/>
              <a:t/>
            </a:r>
            <a:br>
              <a:rPr lang="ru-RU" sz="2400" b="0" i="0" u="none" strike="noStrike" cap="none"/>
            </a:br>
            <a:r>
              <a:rPr lang="ru-RU" sz="2400" b="0" i="0" u="none" strike="noStrike" cap="none"/>
              <a:t/>
            </a:r>
            <a:br>
              <a:rPr lang="ru-RU" sz="2400" b="0" i="0" u="none" strike="noStrike" cap="none"/>
            </a:br>
            <a:r>
              <a:rPr lang="ru-RU" sz="2400" b="0" i="0" u="none" strike="noStrike" cap="none">
                <a:solidFill>
                  <a:srgbClr val="F76F09"/>
                </a:solidFill>
                <a:latin typeface="Arial"/>
                <a:ea typeface="Arial"/>
                <a:cs typeface="Arial"/>
                <a:sym typeface="Arial"/>
              </a:rPr>
              <a:t>24</a:t>
            </a:r>
            <a:r>
              <a:rPr lang="ru-RU"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человека имеют домашних животных но не считают проблемой их смертность при перевозках.</a:t>
            </a:r>
            <a:r>
              <a:rPr lang="ru-RU" sz="2400" b="0" i="0" u="none" strike="noStrike" cap="none"/>
              <a:t/>
            </a:r>
            <a:br>
              <a:rPr lang="ru-RU" sz="2400" b="0" i="0" u="none" strike="noStrike" cap="none"/>
            </a:br>
            <a:r>
              <a:rPr lang="ru-RU" sz="2400" b="0" i="0" u="none" strike="noStrike" cap="none"/>
              <a:t/>
            </a:r>
            <a:br>
              <a:rPr lang="ru-RU" sz="2400" b="0" i="0" u="none" strike="noStrike" cap="none"/>
            </a:br>
            <a:r>
              <a:rPr lang="ru-RU" sz="24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20</a:t>
            </a:r>
            <a:r>
              <a:rPr lang="ru-RU"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людей не имеют домашних  животных и не считают проблемой их смертность при перевозках.</a:t>
            </a:r>
            <a:r>
              <a:rPr lang="ru-RU" sz="2400" b="0" i="0" u="none" strike="noStrike" cap="none"/>
              <a:t/>
            </a:r>
            <a:br>
              <a:rPr lang="ru-RU" sz="2400" b="0" i="0" u="none" strike="noStrike" cap="none"/>
            </a:br>
            <a:r>
              <a:rPr lang="ru-RU" sz="2400" b="0" i="0" u="none" strike="noStrike" cap="none"/>
              <a:t/>
            </a:r>
            <a:br>
              <a:rPr lang="ru-RU" sz="2400" b="0" i="0" u="none" strike="noStrike" cap="none"/>
            </a:br>
            <a:r>
              <a:rPr lang="ru-RU" sz="24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50</a:t>
            </a:r>
            <a:r>
              <a:rPr lang="ru-RU"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людей не имеют домашних животных но считают проблемой их смертность при перевозках. 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25" name="Google Shape;325;p13"/>
          <p:cNvGraphicFramePr/>
          <p:nvPr/>
        </p:nvGraphicFramePr>
        <p:xfrm>
          <a:off x="6265080" y="710280"/>
          <a:ext cx="6298560" cy="50284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326" name="Google Shape;326;p13"/>
          <p:cNvCxnSpPr/>
          <p:nvPr/>
        </p:nvCxnSpPr>
        <p:spPr>
          <a:xfrm>
            <a:off x="0" y="759600"/>
            <a:ext cx="5978880" cy="360"/>
          </a:xfrm>
          <a:prstGeom prst="straightConnector1">
            <a:avLst/>
          </a:prstGeom>
          <a:noFill/>
          <a:ln w="57150" cap="flat" cmpd="sng">
            <a:solidFill>
              <a:srgbClr val="1960EF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327" name="Google Shape;327;p13"/>
          <p:cNvCxnSpPr/>
          <p:nvPr/>
        </p:nvCxnSpPr>
        <p:spPr>
          <a:xfrm>
            <a:off x="6095880" y="6436440"/>
            <a:ext cx="5022360" cy="360"/>
          </a:xfrm>
          <a:prstGeom prst="straightConnector1">
            <a:avLst/>
          </a:prstGeom>
          <a:noFill/>
          <a:ln w="57150" cap="flat" cmpd="sng">
            <a:solidFill>
              <a:srgbClr val="1960EF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328" name="Google Shape;328;p13"/>
          <p:cNvSpPr/>
          <p:nvPr/>
        </p:nvSpPr>
        <p:spPr>
          <a:xfrm>
            <a:off x="11213280" y="6251760"/>
            <a:ext cx="978480" cy="3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b="1" i="0" u="none" strike="noStrike" cap="none">
                <a:solidFill>
                  <a:srgbClr val="1960E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13/16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4" name="Google Shape;334;g2309e04b80b_0_0"/>
          <p:cNvCxnSpPr/>
          <p:nvPr/>
        </p:nvCxnSpPr>
        <p:spPr>
          <a:xfrm flipH="1">
            <a:off x="5915160" y="6361560"/>
            <a:ext cx="5272200" cy="300"/>
          </a:xfrm>
          <a:prstGeom prst="straightConnector1">
            <a:avLst/>
          </a:prstGeom>
          <a:noFill/>
          <a:ln w="57150" cap="flat" cmpd="sng">
            <a:solidFill>
              <a:srgbClr val="3774E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35" name="Google Shape;335;g2309e04b80b_0_0"/>
          <p:cNvSpPr txBox="1"/>
          <p:nvPr/>
        </p:nvSpPr>
        <p:spPr>
          <a:xfrm>
            <a:off x="11277600" y="6115400"/>
            <a:ext cx="914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ru-RU" sz="2000" b="1">
                <a:solidFill>
                  <a:srgbClr val="3774E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14/16</a:t>
            </a:r>
            <a:endParaRPr/>
          </a:p>
        </p:txBody>
      </p:sp>
      <p:cxnSp>
        <p:nvCxnSpPr>
          <p:cNvPr id="336" name="Google Shape;336;g2309e04b80b_0_0"/>
          <p:cNvCxnSpPr/>
          <p:nvPr/>
        </p:nvCxnSpPr>
        <p:spPr>
          <a:xfrm>
            <a:off x="0" y="732960"/>
            <a:ext cx="6220500" cy="300"/>
          </a:xfrm>
          <a:prstGeom prst="straightConnector1">
            <a:avLst/>
          </a:prstGeom>
          <a:noFill/>
          <a:ln w="57150" cap="flat" cmpd="sng">
            <a:solidFill>
              <a:srgbClr val="3774E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37" name="Google Shape;337;g2309e04b80b_0_0"/>
          <p:cNvSpPr txBox="1"/>
          <p:nvPr/>
        </p:nvSpPr>
        <p:spPr>
          <a:xfrm>
            <a:off x="6429375" y="336050"/>
            <a:ext cx="5636400" cy="7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774EF"/>
              </a:buClr>
              <a:buSzPts val="4400"/>
              <a:buFont typeface="Arial"/>
              <a:buNone/>
            </a:pPr>
            <a:r>
              <a:rPr lang="ru-RU" sz="4400">
                <a:solidFill>
                  <a:srgbClr val="3774EF"/>
                </a:solidFill>
              </a:rPr>
              <a:t>Э</a:t>
            </a:r>
            <a:r>
              <a:rPr lang="ru-RU" sz="4400">
                <a:solidFill>
                  <a:schemeClr val="dk1"/>
                </a:solidFill>
              </a:rPr>
              <a:t>лектросхема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7546" y="1130150"/>
            <a:ext cx="9015228" cy="50094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14"/>
          <p:cNvSpPr txBox="1">
            <a:spLocks noGrp="1"/>
          </p:cNvSpPr>
          <p:nvPr>
            <p:ph type="title" idx="4294967295"/>
          </p:nvPr>
        </p:nvSpPr>
        <p:spPr>
          <a:xfrm>
            <a:off x="6505200" y="307440"/>
            <a:ext cx="2999520" cy="851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774EF"/>
              </a:buClr>
              <a:buSzPts val="4400"/>
              <a:buFont typeface="Arial"/>
              <a:buNone/>
            </a:pPr>
            <a:r>
              <a:rPr lang="ru-RU" sz="4400" b="0" i="0" u="none" strike="noStrike" cap="none">
                <a:solidFill>
                  <a:srgbClr val="3774EF"/>
                </a:solidFill>
                <a:latin typeface="Arial"/>
                <a:ea typeface="Arial"/>
                <a:cs typeface="Arial"/>
                <a:sym typeface="Arial"/>
              </a:rPr>
              <a:t>3D</a:t>
            </a:r>
            <a:r>
              <a:rPr lang="ru-RU"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модель</a:t>
            </a:r>
            <a:endParaRPr sz="4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" name="Google Shape;343;p14"/>
          <p:cNvSpPr/>
          <p:nvPr/>
        </p:nvSpPr>
        <p:spPr>
          <a:xfrm>
            <a:off x="11187360" y="6176880"/>
            <a:ext cx="891360" cy="3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b="1" i="0" u="none" strike="noStrike" cap="none">
                <a:solidFill>
                  <a:srgbClr val="3774E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</a:t>
            </a:r>
            <a:r>
              <a:rPr lang="ru-RU" sz="2000" b="1">
                <a:solidFill>
                  <a:srgbClr val="3774E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5</a:t>
            </a:r>
            <a:r>
              <a:rPr lang="ru-RU" sz="2000" b="1" i="0" u="none" strike="noStrike" cap="none">
                <a:solidFill>
                  <a:srgbClr val="3774E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/16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44" name="Google Shape;344;p14"/>
          <p:cNvCxnSpPr/>
          <p:nvPr/>
        </p:nvCxnSpPr>
        <p:spPr>
          <a:xfrm flipH="1">
            <a:off x="5915160" y="6361560"/>
            <a:ext cx="5272200" cy="360"/>
          </a:xfrm>
          <a:prstGeom prst="straightConnector1">
            <a:avLst/>
          </a:prstGeom>
          <a:noFill/>
          <a:ln w="57150" cap="flat" cmpd="sng">
            <a:solidFill>
              <a:srgbClr val="3774E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45" name="Google Shape;345;p14"/>
          <p:cNvCxnSpPr/>
          <p:nvPr/>
        </p:nvCxnSpPr>
        <p:spPr>
          <a:xfrm>
            <a:off x="0" y="732960"/>
            <a:ext cx="6220440" cy="360"/>
          </a:xfrm>
          <a:prstGeom prst="straightConnector1">
            <a:avLst/>
          </a:prstGeom>
          <a:noFill/>
          <a:ln w="57150" cap="flat" cmpd="sng">
            <a:solidFill>
              <a:srgbClr val="3774EF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346" name="Google Shape;346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20000" y="1323000"/>
            <a:ext cx="3420000" cy="443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030080" y="1260000"/>
            <a:ext cx="3229920" cy="46951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15"/>
          <p:cNvSpPr txBox="1">
            <a:spLocks noGrp="1"/>
          </p:cNvSpPr>
          <p:nvPr>
            <p:ph type="title" idx="4294967295"/>
          </p:nvPr>
        </p:nvSpPr>
        <p:spPr>
          <a:xfrm>
            <a:off x="11156400" y="6150600"/>
            <a:ext cx="1035360" cy="707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774EF"/>
              </a:buClr>
              <a:buSzPts val="2000"/>
              <a:buFont typeface="Century Gothic"/>
              <a:buNone/>
            </a:pPr>
            <a:r>
              <a:rPr lang="ru-RU" sz="2000" b="1" i="0" u="none" strike="noStrike" cap="none">
                <a:solidFill>
                  <a:srgbClr val="3774E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15/16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53" name="Google Shape;353;p15"/>
          <p:cNvCxnSpPr/>
          <p:nvPr/>
        </p:nvCxnSpPr>
        <p:spPr>
          <a:xfrm>
            <a:off x="0" y="575640"/>
            <a:ext cx="5734800" cy="360"/>
          </a:xfrm>
          <a:prstGeom prst="straightConnector1">
            <a:avLst/>
          </a:prstGeom>
          <a:noFill/>
          <a:ln w="57150" cap="flat" cmpd="sng">
            <a:solidFill>
              <a:srgbClr val="3774E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4" name="Google Shape;354;p15"/>
          <p:cNvCxnSpPr/>
          <p:nvPr/>
        </p:nvCxnSpPr>
        <p:spPr>
          <a:xfrm flipH="1">
            <a:off x="6637680" y="6483600"/>
            <a:ext cx="4518720" cy="360"/>
          </a:xfrm>
          <a:prstGeom prst="straightConnector1">
            <a:avLst/>
          </a:prstGeom>
          <a:noFill/>
          <a:ln w="57150" cap="flat" cmpd="sng">
            <a:solidFill>
              <a:srgbClr val="3774EF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355" name="Google Shape;355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00000" y="916200"/>
            <a:ext cx="2880000" cy="502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80000" y="1080000"/>
            <a:ext cx="3960000" cy="4837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16"/>
          <p:cNvSpPr txBox="1">
            <a:spLocks noGrp="1"/>
          </p:cNvSpPr>
          <p:nvPr>
            <p:ph type="title" idx="4294967295"/>
          </p:nvPr>
        </p:nvSpPr>
        <p:spPr>
          <a:xfrm>
            <a:off x="565920" y="255240"/>
            <a:ext cx="305748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774EF"/>
              </a:buClr>
              <a:buSzPts val="4400"/>
              <a:buFont typeface="Arial"/>
              <a:buNone/>
            </a:pPr>
            <a:r>
              <a:rPr lang="ru-RU" sz="4400" b="0" i="0" u="none" strike="noStrike" cap="none">
                <a:solidFill>
                  <a:srgbClr val="3774EF"/>
                </a:solidFill>
                <a:latin typeface="Arial"/>
                <a:ea typeface="Arial"/>
                <a:cs typeface="Arial"/>
                <a:sym typeface="Arial"/>
              </a:rPr>
              <a:t>К</a:t>
            </a:r>
            <a:r>
              <a:rPr lang="ru-RU"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онтакты:</a:t>
            </a:r>
            <a:endParaRPr sz="4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" name="Google Shape;362;p16"/>
          <p:cNvSpPr txBox="1">
            <a:spLocks noGrp="1"/>
          </p:cNvSpPr>
          <p:nvPr>
            <p:ph type="body" idx="4294967295"/>
          </p:nvPr>
        </p:nvSpPr>
        <p:spPr>
          <a:xfrm>
            <a:off x="10937064" y="6313680"/>
            <a:ext cx="1118811" cy="357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60EF"/>
              </a:buClr>
              <a:buSzPts val="2000"/>
              <a:buFont typeface="Century Gothic"/>
              <a:buNone/>
            </a:pPr>
            <a:r>
              <a:rPr lang="ru-RU" sz="2000" b="1" i="0" u="none" strike="noStrike" cap="none" dirty="0" smtClean="0">
                <a:solidFill>
                  <a:srgbClr val="1960E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16/16</a:t>
            </a:r>
            <a:endParaRPr sz="20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3" name="Google Shape;363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23760" y="767880"/>
            <a:ext cx="4944240" cy="532224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64" name="Google Shape;364;p16"/>
          <p:cNvCxnSpPr/>
          <p:nvPr/>
        </p:nvCxnSpPr>
        <p:spPr>
          <a:xfrm>
            <a:off x="6208560" y="6492600"/>
            <a:ext cx="4944960" cy="360"/>
          </a:xfrm>
          <a:prstGeom prst="straightConnector1">
            <a:avLst/>
          </a:prstGeom>
          <a:noFill/>
          <a:ln w="57150" cap="flat" cmpd="sng">
            <a:solidFill>
              <a:srgbClr val="1960E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65" name="Google Shape;365;p16"/>
          <p:cNvCxnSpPr/>
          <p:nvPr/>
        </p:nvCxnSpPr>
        <p:spPr>
          <a:xfrm>
            <a:off x="0" y="1388520"/>
            <a:ext cx="4368960" cy="360"/>
          </a:xfrm>
          <a:prstGeom prst="straightConnector1">
            <a:avLst/>
          </a:prstGeom>
          <a:noFill/>
          <a:ln w="57150" cap="flat" cmpd="sng">
            <a:solidFill>
              <a:srgbClr val="3774EF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17"/>
          <p:cNvSpPr txBox="1">
            <a:spLocks noGrp="1"/>
          </p:cNvSpPr>
          <p:nvPr>
            <p:ph type="title" idx="4294967295"/>
          </p:nvPr>
        </p:nvSpPr>
        <p:spPr>
          <a:xfrm>
            <a:off x="1458360" y="372240"/>
            <a:ext cx="2887200" cy="1037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ru-RU" sz="4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Гугл диск</a:t>
            </a:r>
            <a:endParaRPr sz="4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1" name="Google Shape;371;p17"/>
          <p:cNvSpPr/>
          <p:nvPr/>
        </p:nvSpPr>
        <p:spPr>
          <a:xfrm>
            <a:off x="8502120" y="537480"/>
            <a:ext cx="1839600" cy="700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GitHub</a:t>
            </a:r>
            <a:endParaRPr sz="4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2" name="Google Shape;372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69640" y="1611360"/>
            <a:ext cx="3904920" cy="3904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59240" y="1486800"/>
            <a:ext cx="4285800" cy="428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"/>
          <p:cNvSpPr txBox="1">
            <a:spLocks noGrp="1"/>
          </p:cNvSpPr>
          <p:nvPr>
            <p:ph type="title" idx="4294967295"/>
          </p:nvPr>
        </p:nvSpPr>
        <p:spPr>
          <a:xfrm>
            <a:off x="3522240" y="489600"/>
            <a:ext cx="5147280" cy="461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774EF"/>
              </a:buClr>
              <a:buSzPts val="6700"/>
              <a:buFont typeface="Arial"/>
              <a:buNone/>
            </a:pPr>
            <a:r>
              <a:rPr lang="ru-RU" sz="4400" b="0" i="0" u="none" strike="noStrike" cap="none">
                <a:solidFill>
                  <a:srgbClr val="3774EF"/>
                </a:solidFill>
                <a:latin typeface="Arial"/>
                <a:ea typeface="Arial"/>
                <a:cs typeface="Arial"/>
                <a:sym typeface="Arial"/>
              </a:rPr>
              <a:t>К</a:t>
            </a:r>
            <a:r>
              <a:rPr lang="ru-RU"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оманда</a:t>
            </a:r>
            <a:endParaRPr sz="4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9" name="Google Shape;199;p2"/>
          <p:cNvPicPr preferRelativeResize="0"/>
          <p:nvPr/>
        </p:nvPicPr>
        <p:blipFill rotWithShape="1">
          <a:blip r:embed="rId3">
            <a:alphaModFix/>
          </a:blip>
          <a:srcRect t="10061" b="10061"/>
          <a:stretch/>
        </p:blipFill>
        <p:spPr>
          <a:xfrm>
            <a:off x="1411920" y="1982520"/>
            <a:ext cx="1776240" cy="2177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"/>
          <p:cNvPicPr preferRelativeResize="0"/>
          <p:nvPr/>
        </p:nvPicPr>
        <p:blipFill rotWithShape="1">
          <a:blip r:embed="rId4">
            <a:alphaModFix/>
          </a:blip>
          <a:srcRect t="17493" b="10503"/>
          <a:stretch/>
        </p:blipFill>
        <p:spPr>
          <a:xfrm>
            <a:off x="5309640" y="1976400"/>
            <a:ext cx="1776240" cy="2219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"/>
          <p:cNvPicPr preferRelativeResize="0"/>
          <p:nvPr/>
        </p:nvPicPr>
        <p:blipFill rotWithShape="1">
          <a:blip r:embed="rId5">
            <a:alphaModFix/>
          </a:blip>
          <a:srcRect t="6806" b="6804"/>
          <a:stretch/>
        </p:blipFill>
        <p:spPr>
          <a:xfrm>
            <a:off x="9071280" y="1976400"/>
            <a:ext cx="1776240" cy="221976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"/>
          <p:cNvSpPr/>
          <p:nvPr/>
        </p:nvSpPr>
        <p:spPr>
          <a:xfrm>
            <a:off x="1161000" y="4258080"/>
            <a:ext cx="2278080" cy="8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0" i="0" u="none" strike="noStrike" cap="none">
                <a:solidFill>
                  <a:srgbClr val="3774EF"/>
                </a:solidFill>
                <a:latin typeface="Arial"/>
                <a:ea typeface="Arial"/>
                <a:cs typeface="Arial"/>
                <a:sym typeface="Arial"/>
              </a:rPr>
              <a:t>Ф</a:t>
            </a:r>
            <a:r>
              <a:rPr lang="ru-RU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ролова </a:t>
            </a:r>
            <a:r>
              <a:rPr lang="ru-RU" sz="2400" b="0" i="0" u="none" strike="noStrike" cap="none">
                <a:solidFill>
                  <a:srgbClr val="3774EF"/>
                </a:solidFill>
                <a:latin typeface="Arial"/>
                <a:ea typeface="Arial"/>
                <a:cs typeface="Arial"/>
                <a:sym typeface="Arial"/>
              </a:rPr>
              <a:t>М</a:t>
            </a:r>
            <a:r>
              <a:rPr lang="ru-RU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ария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2"/>
          <p:cNvSpPr/>
          <p:nvPr/>
        </p:nvSpPr>
        <p:spPr>
          <a:xfrm>
            <a:off x="4909680" y="4254840"/>
            <a:ext cx="2576160" cy="1096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0" i="0" u="none" strike="noStrike" cap="none">
                <a:solidFill>
                  <a:srgbClr val="3774EF"/>
                </a:solidFill>
                <a:latin typeface="Arial"/>
                <a:ea typeface="Arial"/>
                <a:cs typeface="Arial"/>
                <a:sym typeface="Arial"/>
              </a:rPr>
              <a:t>А</a:t>
            </a:r>
            <a:r>
              <a:rPr lang="ru-RU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ндрюшин </a:t>
            </a:r>
            <a:r>
              <a:rPr lang="ru-RU" sz="2400" b="0" i="0" u="none" strike="noStrike" cap="none">
                <a:solidFill>
                  <a:srgbClr val="3774EF"/>
                </a:solidFill>
                <a:latin typeface="Arial"/>
                <a:ea typeface="Arial"/>
                <a:cs typeface="Arial"/>
                <a:sym typeface="Arial"/>
              </a:rPr>
              <a:t>Г</a:t>
            </a:r>
            <a:r>
              <a:rPr lang="ru-RU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еоргий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2"/>
          <p:cNvSpPr/>
          <p:nvPr/>
        </p:nvSpPr>
        <p:spPr>
          <a:xfrm>
            <a:off x="8611560" y="4284000"/>
            <a:ext cx="2695320" cy="8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0" i="0" u="none" strike="noStrike" cap="none">
                <a:solidFill>
                  <a:srgbClr val="3774EF"/>
                </a:solidFill>
                <a:latin typeface="Arial"/>
                <a:ea typeface="Arial"/>
                <a:cs typeface="Arial"/>
                <a:sym typeface="Arial"/>
              </a:rPr>
              <a:t>Б</a:t>
            </a:r>
            <a:r>
              <a:rPr lang="ru-RU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ондаренков </a:t>
            </a:r>
            <a:r>
              <a:rPr lang="ru-RU" sz="2400" b="0" i="0" u="none" strike="noStrike" cap="none">
                <a:solidFill>
                  <a:srgbClr val="3774EF"/>
                </a:solidFill>
                <a:latin typeface="Arial"/>
                <a:ea typeface="Arial"/>
                <a:cs typeface="Arial"/>
                <a:sym typeface="Arial"/>
              </a:rPr>
              <a:t>М</a:t>
            </a:r>
            <a:r>
              <a:rPr lang="ru-RU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аксим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p2"/>
          <p:cNvSpPr/>
          <p:nvPr/>
        </p:nvSpPr>
        <p:spPr>
          <a:xfrm>
            <a:off x="1266480" y="5202000"/>
            <a:ext cx="2066760" cy="700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Инженер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3d моделист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p2"/>
          <p:cNvSpPr/>
          <p:nvPr/>
        </p:nvSpPr>
        <p:spPr>
          <a:xfrm>
            <a:off x="4572000" y="5202000"/>
            <a:ext cx="3251520" cy="700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Программист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Моделист-конструктор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2"/>
          <p:cNvSpPr/>
          <p:nvPr/>
        </p:nvSpPr>
        <p:spPr>
          <a:xfrm>
            <a:off x="8740440" y="5204160"/>
            <a:ext cx="2438280" cy="700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Инженер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Программист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p2"/>
          <p:cNvSpPr/>
          <p:nvPr/>
        </p:nvSpPr>
        <p:spPr>
          <a:xfrm>
            <a:off x="11179080" y="6120720"/>
            <a:ext cx="914040" cy="3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b="1" i="0" u="none" strike="noStrike" cap="none">
                <a:solidFill>
                  <a:srgbClr val="1960E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2/16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09" name="Google Shape;209;p2"/>
          <p:cNvCxnSpPr/>
          <p:nvPr/>
        </p:nvCxnSpPr>
        <p:spPr>
          <a:xfrm>
            <a:off x="0" y="4174920"/>
            <a:ext cx="12192120" cy="21960"/>
          </a:xfrm>
          <a:prstGeom prst="straightConnector1">
            <a:avLst/>
          </a:prstGeom>
          <a:noFill/>
          <a:ln w="63500" cap="flat" cmpd="sng">
            <a:solidFill>
              <a:srgbClr val="3774EF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"/>
          <p:cNvSpPr txBox="1">
            <a:spLocks noGrp="1"/>
          </p:cNvSpPr>
          <p:nvPr>
            <p:ph type="title" idx="4294967295"/>
          </p:nvPr>
        </p:nvSpPr>
        <p:spPr>
          <a:xfrm>
            <a:off x="514440" y="40968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774EF"/>
              </a:buClr>
              <a:buSzPts val="4800"/>
              <a:buFont typeface="Arial"/>
              <a:buNone/>
            </a:pPr>
            <a:r>
              <a:rPr lang="ru-RU" sz="4800" b="0" i="0" u="none" strike="noStrike" cap="none">
                <a:solidFill>
                  <a:srgbClr val="3774EF"/>
                </a:solidFill>
                <a:latin typeface="Arial"/>
                <a:ea typeface="Arial"/>
                <a:cs typeface="Arial"/>
                <a:sym typeface="Arial"/>
              </a:rPr>
              <a:t>П</a:t>
            </a:r>
            <a:r>
              <a:rPr lang="ru-RU"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очему перевозка животных?</a:t>
            </a:r>
            <a:endParaRPr sz="4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3"/>
          <p:cNvSpPr txBox="1">
            <a:spLocks noGrp="1"/>
          </p:cNvSpPr>
          <p:nvPr>
            <p:ph type="body" idx="4294967295"/>
          </p:nvPr>
        </p:nvSpPr>
        <p:spPr>
          <a:xfrm>
            <a:off x="514440" y="2040120"/>
            <a:ext cx="5077440" cy="4103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entury Gothic"/>
              <a:buNone/>
            </a:pPr>
            <a:r>
              <a:rPr lang="ru-RU" sz="2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Путешествия с животными становятся всё </a:t>
            </a:r>
            <a:r>
              <a:rPr lang="ru-RU" sz="2800" b="0" i="0" u="none" strike="noStrike" cap="none">
                <a:solidFill>
                  <a:srgbClr val="3774EF"/>
                </a:solidFill>
                <a:latin typeface="Arial"/>
                <a:ea typeface="Arial"/>
                <a:cs typeface="Arial"/>
                <a:sym typeface="Arial"/>
              </a:rPr>
              <a:t>более популярными</a:t>
            </a:r>
            <a:r>
              <a:rPr lang="ru-RU" sz="2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 Многие перевозчики смягчают условия для перевозки животных. Обеспечивается безопасность и комфорт для животного.</a:t>
            </a:r>
            <a:endParaRPr sz="2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16" name="Google Shape;216;p3"/>
          <p:cNvCxnSpPr/>
          <p:nvPr/>
        </p:nvCxnSpPr>
        <p:spPr>
          <a:xfrm>
            <a:off x="0" y="1519200"/>
            <a:ext cx="8865720" cy="360"/>
          </a:xfrm>
          <a:prstGeom prst="straightConnector1">
            <a:avLst/>
          </a:prstGeom>
          <a:noFill/>
          <a:ln w="57150" cap="flat" cmpd="sng">
            <a:solidFill>
              <a:srgbClr val="1960EF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217" name="Google Shape;217;p3"/>
          <p:cNvCxnSpPr/>
          <p:nvPr/>
        </p:nvCxnSpPr>
        <p:spPr>
          <a:xfrm>
            <a:off x="5387760" y="6492600"/>
            <a:ext cx="5782320" cy="360"/>
          </a:xfrm>
          <a:prstGeom prst="straightConnector1">
            <a:avLst/>
          </a:prstGeom>
          <a:noFill/>
          <a:ln w="57150" cap="flat" cmpd="sng">
            <a:solidFill>
              <a:srgbClr val="1960EF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218" name="Google Shape;218;p3"/>
          <p:cNvSpPr/>
          <p:nvPr/>
        </p:nvSpPr>
        <p:spPr>
          <a:xfrm>
            <a:off x="11275200" y="6292800"/>
            <a:ext cx="735840" cy="3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b="1" i="0" u="none" strike="noStrike" cap="none">
                <a:solidFill>
                  <a:srgbClr val="1960E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3/16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"/>
          <p:cNvSpPr/>
          <p:nvPr/>
        </p:nvSpPr>
        <p:spPr>
          <a:xfrm>
            <a:off x="5943600" y="3276720"/>
            <a:ext cx="2116440" cy="2116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0" name="Google Shape;220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19800" y="2476440"/>
            <a:ext cx="5322960" cy="28616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4"/>
          <p:cNvSpPr txBox="1">
            <a:spLocks noGrp="1"/>
          </p:cNvSpPr>
          <p:nvPr>
            <p:ph type="title" idx="4294967295"/>
          </p:nvPr>
        </p:nvSpPr>
        <p:spPr>
          <a:xfrm>
            <a:off x="5920560" y="580680"/>
            <a:ext cx="4303080" cy="644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774EF"/>
              </a:buClr>
              <a:buSzPct val="100000"/>
              <a:buFont typeface="Arial"/>
              <a:buNone/>
            </a:pPr>
            <a:r>
              <a:rPr lang="ru-RU" sz="4900" b="0" i="0" u="none" strike="noStrike" cap="none">
                <a:solidFill>
                  <a:srgbClr val="3774EF"/>
                </a:solidFill>
                <a:latin typeface="Arial"/>
                <a:ea typeface="Arial"/>
                <a:cs typeface="Arial"/>
                <a:sym typeface="Arial"/>
              </a:rPr>
              <a:t>Ц</a:t>
            </a:r>
            <a:r>
              <a:rPr lang="ru-RU" sz="4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ель</a:t>
            </a:r>
            <a:endParaRPr sz="4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p4"/>
          <p:cNvSpPr txBox="1">
            <a:spLocks noGrp="1"/>
          </p:cNvSpPr>
          <p:nvPr>
            <p:ph type="body" idx="4294967295"/>
          </p:nvPr>
        </p:nvSpPr>
        <p:spPr>
          <a:xfrm>
            <a:off x="5920560" y="1936800"/>
            <a:ext cx="6095520" cy="2984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entury Gothic"/>
              <a:buNone/>
            </a:pPr>
            <a:r>
              <a:rPr lang="ru-RU" sz="2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Разработать устройства которые позволят </a:t>
            </a:r>
            <a:r>
              <a:rPr lang="ru-RU" sz="2800" b="0" i="0" u="none" strike="noStrike" cap="none">
                <a:solidFill>
                  <a:srgbClr val="3774EF"/>
                </a:solidFill>
                <a:latin typeface="Arial"/>
                <a:ea typeface="Arial"/>
                <a:cs typeface="Arial"/>
                <a:sym typeface="Arial"/>
              </a:rPr>
              <a:t>увеличить комфорт и безопасность </a:t>
            </a:r>
            <a:r>
              <a:rPr lang="ru-RU" sz="2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животных в путешествиях и могут быть использованы в любом виде транспорта.</a:t>
            </a:r>
            <a:endParaRPr sz="2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</a:pPr>
            <a:endParaRPr sz="2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7" name="Google Shape;227;p4"/>
          <p:cNvCxnSpPr/>
          <p:nvPr/>
        </p:nvCxnSpPr>
        <p:spPr>
          <a:xfrm>
            <a:off x="0" y="902880"/>
            <a:ext cx="5658840" cy="360"/>
          </a:xfrm>
          <a:prstGeom prst="straightConnector1">
            <a:avLst/>
          </a:prstGeom>
          <a:noFill/>
          <a:ln w="57150" cap="flat" cmpd="sng">
            <a:solidFill>
              <a:srgbClr val="1960EF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228" name="Google Shape;228;p4"/>
          <p:cNvCxnSpPr/>
          <p:nvPr/>
        </p:nvCxnSpPr>
        <p:spPr>
          <a:xfrm>
            <a:off x="5261040" y="6356520"/>
            <a:ext cx="5647320" cy="360"/>
          </a:xfrm>
          <a:prstGeom prst="straightConnector1">
            <a:avLst/>
          </a:prstGeom>
          <a:noFill/>
          <a:ln w="57150" cap="flat" cmpd="sng">
            <a:solidFill>
              <a:srgbClr val="1960EF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229" name="Google Shape;229;p4"/>
          <p:cNvSpPr/>
          <p:nvPr/>
        </p:nvSpPr>
        <p:spPr>
          <a:xfrm>
            <a:off x="11074320" y="6156720"/>
            <a:ext cx="735840" cy="3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b="1" i="0" u="none" strike="noStrike" cap="none">
                <a:solidFill>
                  <a:srgbClr val="1960E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4/16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0" name="Google Shape;230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3760" y="1996920"/>
            <a:ext cx="4787280" cy="35902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5"/>
          <p:cNvSpPr txBox="1">
            <a:spLocks noGrp="1"/>
          </p:cNvSpPr>
          <p:nvPr>
            <p:ph type="title" idx="4294967295"/>
          </p:nvPr>
        </p:nvSpPr>
        <p:spPr>
          <a:xfrm>
            <a:off x="555840" y="3578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774EF"/>
              </a:buClr>
              <a:buSzPts val="4400"/>
              <a:buFont typeface="Arial"/>
              <a:buNone/>
            </a:pPr>
            <a:r>
              <a:rPr lang="ru-RU" sz="4400" b="0" i="0" u="none" strike="noStrike" cap="none">
                <a:solidFill>
                  <a:srgbClr val="3774EF"/>
                </a:solidFill>
                <a:latin typeface="Arial"/>
                <a:ea typeface="Arial"/>
                <a:cs typeface="Arial"/>
                <a:sym typeface="Arial"/>
              </a:rPr>
              <a:t>А</a:t>
            </a:r>
            <a:r>
              <a:rPr lang="ru-RU"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ктуальность</a:t>
            </a:r>
            <a:endParaRPr sz="4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p5"/>
          <p:cNvSpPr txBox="1">
            <a:spLocks noGrp="1"/>
          </p:cNvSpPr>
          <p:nvPr>
            <p:ph type="body" idx="4294967295"/>
          </p:nvPr>
        </p:nvSpPr>
        <p:spPr>
          <a:xfrm>
            <a:off x="555840" y="2186280"/>
            <a:ext cx="5641920" cy="2485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entury Gothic"/>
              <a:buNone/>
            </a:pPr>
            <a:r>
              <a:rPr lang="ru-RU" sz="2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В СМИ до сих пор оглашаются случаи смертей домашних любимцев при транспортировке, преимущественно на борту самолетов. </a:t>
            </a:r>
            <a:endParaRPr sz="2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37" name="Google Shape;237;p5"/>
          <p:cNvCxnSpPr/>
          <p:nvPr/>
        </p:nvCxnSpPr>
        <p:spPr>
          <a:xfrm>
            <a:off x="0" y="1577880"/>
            <a:ext cx="6935400" cy="360"/>
          </a:xfrm>
          <a:prstGeom prst="straightConnector1">
            <a:avLst/>
          </a:prstGeom>
          <a:noFill/>
          <a:ln w="57150" cap="flat" cmpd="sng">
            <a:solidFill>
              <a:srgbClr val="1960EF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238" name="Google Shape;238;p5"/>
          <p:cNvCxnSpPr/>
          <p:nvPr/>
        </p:nvCxnSpPr>
        <p:spPr>
          <a:xfrm>
            <a:off x="5570640" y="6458040"/>
            <a:ext cx="5642640" cy="360"/>
          </a:xfrm>
          <a:prstGeom prst="straightConnector1">
            <a:avLst/>
          </a:prstGeom>
          <a:noFill/>
          <a:ln w="57150" cap="flat" cmpd="sng">
            <a:solidFill>
              <a:srgbClr val="1960EF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239" name="Google Shape;239;p5"/>
          <p:cNvSpPr/>
          <p:nvPr/>
        </p:nvSpPr>
        <p:spPr>
          <a:xfrm>
            <a:off x="11353680" y="6258240"/>
            <a:ext cx="735840" cy="3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b="1" i="0" u="none" strike="noStrike" cap="none">
                <a:solidFill>
                  <a:srgbClr val="1960E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5/16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0" name="Google Shape;240;p5"/>
          <p:cNvPicPr preferRelativeResize="0"/>
          <p:nvPr/>
        </p:nvPicPr>
        <p:blipFill rotWithShape="1">
          <a:blip r:embed="rId3">
            <a:alphaModFix/>
          </a:blip>
          <a:srcRect l="3871" r="1913" b="6234"/>
          <a:stretch/>
        </p:blipFill>
        <p:spPr>
          <a:xfrm>
            <a:off x="6447600" y="2296440"/>
            <a:ext cx="5641920" cy="31561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6"/>
          <p:cNvSpPr txBox="1">
            <a:spLocks noGrp="1"/>
          </p:cNvSpPr>
          <p:nvPr>
            <p:ph type="title" idx="4294967295"/>
          </p:nvPr>
        </p:nvSpPr>
        <p:spPr>
          <a:xfrm>
            <a:off x="5265360" y="513720"/>
            <a:ext cx="676512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774EF"/>
              </a:buClr>
              <a:buSzPts val="4400"/>
              <a:buFont typeface="Arial"/>
              <a:buNone/>
            </a:pPr>
            <a:r>
              <a:rPr lang="ru-RU" sz="4400" b="0" i="0" u="none" strike="noStrike" cap="none">
                <a:solidFill>
                  <a:srgbClr val="3774EF"/>
                </a:solidFill>
                <a:latin typeface="Arial"/>
                <a:ea typeface="Arial"/>
                <a:cs typeface="Arial"/>
                <a:sym typeface="Arial"/>
              </a:rPr>
              <a:t>К</a:t>
            </a:r>
            <a:r>
              <a:rPr lang="ru-RU"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акие проблемы решает</a:t>
            </a:r>
            <a:endParaRPr sz="4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6"/>
          <p:cNvSpPr txBox="1">
            <a:spLocks noGrp="1"/>
          </p:cNvSpPr>
          <p:nvPr>
            <p:ph type="body" idx="4294967295"/>
          </p:nvPr>
        </p:nvSpPr>
        <p:spPr>
          <a:xfrm>
            <a:off x="5758200" y="2492640"/>
            <a:ext cx="6095520" cy="12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entury Gothic"/>
              <a:buNone/>
            </a:pPr>
            <a:r>
              <a:rPr lang="ru-RU" sz="2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Высокая смертность животных, во время перевозок.</a:t>
            </a:r>
            <a:endParaRPr sz="2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6"/>
          <p:cNvSpPr/>
          <p:nvPr/>
        </p:nvSpPr>
        <p:spPr>
          <a:xfrm>
            <a:off x="5758200" y="3843000"/>
            <a:ext cx="6433200" cy="944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Страх хозяев путешествовать с питомцами.</a:t>
            </a:r>
            <a:endParaRPr sz="2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8" name="Google Shape;248;p6"/>
          <p:cNvCxnSpPr/>
          <p:nvPr/>
        </p:nvCxnSpPr>
        <p:spPr>
          <a:xfrm>
            <a:off x="5426280" y="4084200"/>
            <a:ext cx="286560" cy="360"/>
          </a:xfrm>
          <a:prstGeom prst="straightConnector1">
            <a:avLst/>
          </a:prstGeom>
          <a:noFill/>
          <a:ln w="28575" cap="flat" cmpd="sng">
            <a:solidFill>
              <a:srgbClr val="3774EF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249" name="Google Shape;249;p6"/>
          <p:cNvCxnSpPr/>
          <p:nvPr/>
        </p:nvCxnSpPr>
        <p:spPr>
          <a:xfrm>
            <a:off x="5470920" y="2690640"/>
            <a:ext cx="241920" cy="360"/>
          </a:xfrm>
          <a:prstGeom prst="straightConnector1">
            <a:avLst/>
          </a:prstGeom>
          <a:noFill/>
          <a:ln w="28575" cap="flat" cmpd="sng">
            <a:solidFill>
              <a:srgbClr val="3774EF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250" name="Google Shape;250;p6"/>
          <p:cNvCxnSpPr/>
          <p:nvPr/>
        </p:nvCxnSpPr>
        <p:spPr>
          <a:xfrm>
            <a:off x="5472000" y="6353640"/>
            <a:ext cx="5669640" cy="360"/>
          </a:xfrm>
          <a:prstGeom prst="straightConnector1">
            <a:avLst/>
          </a:prstGeom>
          <a:noFill/>
          <a:ln w="57150" cap="flat" cmpd="sng">
            <a:solidFill>
              <a:srgbClr val="1960EF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251" name="Google Shape;251;p6"/>
          <p:cNvSpPr/>
          <p:nvPr/>
        </p:nvSpPr>
        <p:spPr>
          <a:xfrm>
            <a:off x="11294640" y="6153840"/>
            <a:ext cx="735840" cy="3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b="1" i="0" u="none" strike="noStrike" cap="none">
                <a:solidFill>
                  <a:srgbClr val="1960E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6/16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52" name="Google Shape;252;p6"/>
          <p:cNvCxnSpPr/>
          <p:nvPr/>
        </p:nvCxnSpPr>
        <p:spPr>
          <a:xfrm>
            <a:off x="0" y="337320"/>
            <a:ext cx="360" cy="360"/>
          </a:xfrm>
          <a:prstGeom prst="straightConnector1">
            <a:avLst/>
          </a:prstGeom>
          <a:noFill/>
          <a:ln w="9525" cap="flat" cmpd="sng">
            <a:solidFill>
              <a:srgbClr val="4472C4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253" name="Google Shape;253;p6"/>
          <p:cNvCxnSpPr/>
          <p:nvPr/>
        </p:nvCxnSpPr>
        <p:spPr>
          <a:xfrm>
            <a:off x="0" y="1176120"/>
            <a:ext cx="4962600" cy="6120"/>
          </a:xfrm>
          <a:prstGeom prst="straightConnector1">
            <a:avLst/>
          </a:prstGeom>
          <a:noFill/>
          <a:ln w="57150" cap="flat" cmpd="sng">
            <a:solidFill>
              <a:srgbClr val="1960EF"/>
            </a:solidFill>
            <a:prstDash val="solid"/>
            <a:miter lim="8000"/>
            <a:headEnd type="none" w="sm" len="sm"/>
            <a:tailEnd type="none" w="sm" len="sm"/>
          </a:ln>
        </p:spPr>
      </p:cxnSp>
      <p:pic>
        <p:nvPicPr>
          <p:cNvPr id="254" name="Google Shape;254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7680" y="2355480"/>
            <a:ext cx="4804200" cy="26902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7"/>
          <p:cNvSpPr txBox="1">
            <a:spLocks noGrp="1"/>
          </p:cNvSpPr>
          <p:nvPr>
            <p:ph type="title" idx="4294967295"/>
          </p:nvPr>
        </p:nvSpPr>
        <p:spPr>
          <a:xfrm>
            <a:off x="597600" y="271800"/>
            <a:ext cx="287712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774EF"/>
              </a:buClr>
              <a:buSzPts val="4400"/>
              <a:buFont typeface="Arial"/>
              <a:buNone/>
            </a:pPr>
            <a:r>
              <a:rPr lang="ru-RU" sz="4400" b="0" i="0" u="none" strike="noStrike" cap="none">
                <a:solidFill>
                  <a:srgbClr val="3774EF"/>
                </a:solidFill>
                <a:latin typeface="Arial"/>
                <a:ea typeface="Arial"/>
                <a:cs typeface="Arial"/>
                <a:sym typeface="Arial"/>
              </a:rPr>
              <a:t>З</a:t>
            </a:r>
            <a:r>
              <a:rPr lang="ru-RU"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адачи</a:t>
            </a:r>
            <a:endParaRPr sz="4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p7"/>
          <p:cNvSpPr txBox="1">
            <a:spLocks noGrp="1"/>
          </p:cNvSpPr>
          <p:nvPr>
            <p:ph type="body" idx="4294967295"/>
          </p:nvPr>
        </p:nvSpPr>
        <p:spPr>
          <a:xfrm>
            <a:off x="975600" y="2012760"/>
            <a:ext cx="6021720" cy="857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entury Gothic"/>
              <a:buNone/>
            </a:pPr>
            <a:r>
              <a:rPr lang="ru-RU" sz="2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Получить данные о комфортных условиях для разных животных</a:t>
            </a:r>
            <a:endParaRPr sz="2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61" name="Google Shape;261;p7"/>
          <p:cNvCxnSpPr/>
          <p:nvPr/>
        </p:nvCxnSpPr>
        <p:spPr>
          <a:xfrm rot="10800000" flipH="1">
            <a:off x="0" y="1553760"/>
            <a:ext cx="6211440" cy="43920"/>
          </a:xfrm>
          <a:prstGeom prst="straightConnector1">
            <a:avLst/>
          </a:prstGeom>
          <a:noFill/>
          <a:ln w="57150" cap="flat" cmpd="sng">
            <a:solidFill>
              <a:srgbClr val="1960EF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262" name="Google Shape;262;p7"/>
          <p:cNvSpPr/>
          <p:nvPr/>
        </p:nvSpPr>
        <p:spPr>
          <a:xfrm>
            <a:off x="975600" y="4402080"/>
            <a:ext cx="5472000" cy="944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Создать универсальную переноску </a:t>
            </a:r>
            <a:endParaRPr sz="2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63" name="Google Shape;263;p7"/>
          <p:cNvCxnSpPr/>
          <p:nvPr/>
        </p:nvCxnSpPr>
        <p:spPr>
          <a:xfrm>
            <a:off x="597240" y="2266560"/>
            <a:ext cx="273960" cy="360"/>
          </a:xfrm>
          <a:prstGeom prst="straightConnector1">
            <a:avLst/>
          </a:prstGeom>
          <a:noFill/>
          <a:ln w="28575" cap="flat" cmpd="sng">
            <a:solidFill>
              <a:srgbClr val="1960EF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264" name="Google Shape;264;p7"/>
          <p:cNvCxnSpPr/>
          <p:nvPr/>
        </p:nvCxnSpPr>
        <p:spPr>
          <a:xfrm>
            <a:off x="597600" y="3566160"/>
            <a:ext cx="273600" cy="360"/>
          </a:xfrm>
          <a:prstGeom prst="straightConnector1">
            <a:avLst/>
          </a:prstGeom>
          <a:noFill/>
          <a:ln w="28575" cap="flat" cmpd="sng">
            <a:solidFill>
              <a:srgbClr val="1960EF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265" name="Google Shape;265;p7"/>
          <p:cNvCxnSpPr/>
          <p:nvPr/>
        </p:nvCxnSpPr>
        <p:spPr>
          <a:xfrm>
            <a:off x="5648040" y="6428880"/>
            <a:ext cx="5472720" cy="360"/>
          </a:xfrm>
          <a:prstGeom prst="straightConnector1">
            <a:avLst/>
          </a:prstGeom>
          <a:noFill/>
          <a:ln w="57150" cap="flat" cmpd="sng">
            <a:solidFill>
              <a:srgbClr val="1960EF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266" name="Google Shape;266;p7"/>
          <p:cNvSpPr/>
          <p:nvPr/>
        </p:nvSpPr>
        <p:spPr>
          <a:xfrm>
            <a:off x="11195640" y="6228720"/>
            <a:ext cx="735840" cy="3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b="1" i="0" u="none" strike="noStrike" cap="none">
                <a:solidFill>
                  <a:srgbClr val="1960E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7/16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7"/>
          <p:cNvSpPr/>
          <p:nvPr/>
        </p:nvSpPr>
        <p:spPr>
          <a:xfrm>
            <a:off x="975600" y="3371760"/>
            <a:ext cx="5163120" cy="944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Провести опросы среди людей</a:t>
            </a:r>
            <a:endParaRPr sz="2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68" name="Google Shape;268;p7"/>
          <p:cNvCxnSpPr/>
          <p:nvPr/>
        </p:nvCxnSpPr>
        <p:spPr>
          <a:xfrm>
            <a:off x="597240" y="4591080"/>
            <a:ext cx="274680" cy="3960"/>
          </a:xfrm>
          <a:prstGeom prst="straightConnector1">
            <a:avLst/>
          </a:prstGeom>
          <a:noFill/>
          <a:ln w="28575" cap="flat" cmpd="sng">
            <a:solidFill>
              <a:srgbClr val="1960EF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69" name="Google Shape;269;p7"/>
          <p:cNvPicPr preferRelativeResize="0"/>
          <p:nvPr/>
        </p:nvPicPr>
        <p:blipFill rotWithShape="1">
          <a:blip r:embed="rId3">
            <a:alphaModFix/>
          </a:blip>
          <a:srcRect l="14823" r="8356"/>
          <a:stretch/>
        </p:blipFill>
        <p:spPr>
          <a:xfrm>
            <a:off x="7198560" y="1894680"/>
            <a:ext cx="4127760" cy="39081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8"/>
          <p:cNvSpPr txBox="1">
            <a:spLocks noGrp="1"/>
          </p:cNvSpPr>
          <p:nvPr>
            <p:ph type="title" idx="4294967295"/>
          </p:nvPr>
        </p:nvSpPr>
        <p:spPr>
          <a:xfrm>
            <a:off x="5171040" y="785160"/>
            <a:ext cx="6484680" cy="399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774EF"/>
              </a:buClr>
              <a:buSzPts val="4400"/>
              <a:buFont typeface="Arial"/>
              <a:buNone/>
            </a:pPr>
            <a:r>
              <a:rPr lang="ru-RU" sz="4400" b="0" i="0" u="none" strike="noStrike" cap="none">
                <a:solidFill>
                  <a:srgbClr val="3774EF"/>
                </a:solidFill>
                <a:latin typeface="Arial"/>
                <a:ea typeface="Arial"/>
                <a:cs typeface="Arial"/>
                <a:sym typeface="Arial"/>
              </a:rPr>
              <a:t>А</a:t>
            </a:r>
            <a:r>
              <a:rPr lang="ru-RU"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нализ рынка</a:t>
            </a:r>
            <a:endParaRPr sz="4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8"/>
          <p:cNvSpPr txBox="1">
            <a:spLocks noGrp="1"/>
          </p:cNvSpPr>
          <p:nvPr>
            <p:ph type="body" idx="4294967295"/>
          </p:nvPr>
        </p:nvSpPr>
        <p:spPr>
          <a:xfrm>
            <a:off x="5171040" y="1906920"/>
            <a:ext cx="6738900" cy="39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ru-RU" sz="2800" dirty="0" smtClean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Единственные наши конкуренты – обычные переноски.  </a:t>
            </a:r>
            <a:endParaRPr sz="2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ru-RU" sz="2800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Мы готовы предлагать наш продукт транспортным компаниям и владельцам животных.</a:t>
            </a:r>
            <a:endParaRPr dirty="0"/>
          </a:p>
        </p:txBody>
      </p:sp>
      <p:cxnSp>
        <p:nvCxnSpPr>
          <p:cNvPr id="276" name="Google Shape;276;p8"/>
          <p:cNvCxnSpPr/>
          <p:nvPr/>
        </p:nvCxnSpPr>
        <p:spPr>
          <a:xfrm>
            <a:off x="5050080" y="6491520"/>
            <a:ext cx="6116400" cy="360"/>
          </a:xfrm>
          <a:prstGeom prst="straightConnector1">
            <a:avLst/>
          </a:prstGeom>
          <a:noFill/>
          <a:ln w="57150" cap="flat" cmpd="sng">
            <a:solidFill>
              <a:srgbClr val="1960EF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277" name="Google Shape;277;p8"/>
          <p:cNvSpPr/>
          <p:nvPr/>
        </p:nvSpPr>
        <p:spPr>
          <a:xfrm>
            <a:off x="11288160" y="6291720"/>
            <a:ext cx="735840" cy="3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b="1" i="0" u="none" strike="noStrike" cap="none">
                <a:solidFill>
                  <a:srgbClr val="1960E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8/16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78" name="Google Shape;278;p8"/>
          <p:cNvCxnSpPr/>
          <p:nvPr/>
        </p:nvCxnSpPr>
        <p:spPr>
          <a:xfrm>
            <a:off x="0" y="985320"/>
            <a:ext cx="5050440" cy="360"/>
          </a:xfrm>
          <a:prstGeom prst="straightConnector1">
            <a:avLst/>
          </a:prstGeom>
          <a:noFill/>
          <a:ln w="57150" cap="flat" cmpd="sng">
            <a:solidFill>
              <a:srgbClr val="1960EF"/>
            </a:solidFill>
            <a:prstDash val="solid"/>
            <a:miter lim="8000"/>
            <a:headEnd type="none" w="sm" len="sm"/>
            <a:tailEnd type="none" w="sm" len="sm"/>
          </a:ln>
        </p:spPr>
      </p:cxnSp>
      <p:pic>
        <p:nvPicPr>
          <p:cNvPr id="279" name="Google Shape;279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342440" y="1617120"/>
            <a:ext cx="7881840" cy="401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9"/>
          <p:cNvSpPr txBox="1">
            <a:spLocks noGrp="1"/>
          </p:cNvSpPr>
          <p:nvPr>
            <p:ph type="title" idx="4294967295"/>
          </p:nvPr>
        </p:nvSpPr>
        <p:spPr>
          <a:xfrm>
            <a:off x="838080" y="722880"/>
            <a:ext cx="4668480" cy="399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774EF"/>
              </a:buClr>
              <a:buSzPts val="4400"/>
              <a:buFont typeface="Arial"/>
              <a:buNone/>
            </a:pPr>
            <a:r>
              <a:rPr lang="ru-RU" sz="4400" b="0" i="0" u="none" strike="noStrike" cap="none">
                <a:solidFill>
                  <a:srgbClr val="3774EF"/>
                </a:solidFill>
                <a:latin typeface="Arial"/>
                <a:ea typeface="Arial"/>
                <a:cs typeface="Arial"/>
                <a:sym typeface="Arial"/>
              </a:rPr>
              <a:t>П</a:t>
            </a:r>
            <a:r>
              <a:rPr lang="ru-RU"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рогнозы</a:t>
            </a:r>
            <a:endParaRPr sz="4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p9"/>
          <p:cNvSpPr txBox="1">
            <a:spLocks noGrp="1"/>
          </p:cNvSpPr>
          <p:nvPr>
            <p:ph type="body" idx="4294967295"/>
          </p:nvPr>
        </p:nvSpPr>
        <p:spPr>
          <a:xfrm>
            <a:off x="838080" y="1985400"/>
            <a:ext cx="5421600" cy="376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entury Gothic"/>
              <a:buNone/>
            </a:pPr>
            <a:r>
              <a:rPr lang="ru-RU" sz="2800" b="0" i="0" u="none" strike="noStrike" cap="none" dirty="0" smtClean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Исключим </a:t>
            </a:r>
            <a:r>
              <a:rPr lang="ru-RU" sz="2800" b="0" i="0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потенциальные случаи смерти или травматизма животных. </a:t>
            </a:r>
            <a:endParaRPr sz="2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entury Gothic"/>
              <a:buNone/>
            </a:pPr>
            <a:r>
              <a:rPr lang="ru-RU" sz="2800" dirty="0" smtClean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П</a:t>
            </a:r>
            <a:r>
              <a:rPr lang="ru-RU" sz="2800" b="0" i="0" u="none" strike="noStrike" cap="none" dirty="0" smtClean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овысим </a:t>
            </a:r>
            <a:r>
              <a:rPr lang="ru-RU" sz="2800" b="0" i="0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уверенность владельцев в том, что их питомцы доедут в целостности и сохранности.</a:t>
            </a:r>
            <a:endParaRPr sz="2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</a:pPr>
            <a:endParaRPr sz="2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86" name="Google Shape;286;p9"/>
          <p:cNvCxnSpPr/>
          <p:nvPr/>
        </p:nvCxnSpPr>
        <p:spPr>
          <a:xfrm>
            <a:off x="0" y="1361880"/>
            <a:ext cx="8337600" cy="360"/>
          </a:xfrm>
          <a:prstGeom prst="straightConnector1">
            <a:avLst/>
          </a:prstGeom>
          <a:noFill/>
          <a:ln w="57150" cap="flat" cmpd="sng">
            <a:solidFill>
              <a:srgbClr val="1960EF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287" name="Google Shape;287;p9"/>
          <p:cNvCxnSpPr/>
          <p:nvPr/>
        </p:nvCxnSpPr>
        <p:spPr>
          <a:xfrm>
            <a:off x="4642200" y="6385320"/>
            <a:ext cx="6430320" cy="360"/>
          </a:xfrm>
          <a:prstGeom prst="straightConnector1">
            <a:avLst/>
          </a:prstGeom>
          <a:noFill/>
          <a:ln w="57150" cap="flat" cmpd="sng">
            <a:solidFill>
              <a:srgbClr val="1960EF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288" name="Google Shape;288;p9"/>
          <p:cNvSpPr/>
          <p:nvPr/>
        </p:nvSpPr>
        <p:spPr>
          <a:xfrm>
            <a:off x="11244960" y="6185520"/>
            <a:ext cx="735840" cy="3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b="1" i="0" u="none" strike="noStrike" cap="none">
                <a:solidFill>
                  <a:srgbClr val="1960E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9/16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9" name="Google Shape;289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94680" y="1985400"/>
            <a:ext cx="3675960" cy="3730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263;p7"/>
          <p:cNvCxnSpPr/>
          <p:nvPr/>
        </p:nvCxnSpPr>
        <p:spPr>
          <a:xfrm>
            <a:off x="863903" y="2269189"/>
            <a:ext cx="273960" cy="360"/>
          </a:xfrm>
          <a:prstGeom prst="straightConnector1">
            <a:avLst/>
          </a:prstGeom>
          <a:noFill/>
          <a:ln w="28575" cap="flat" cmpd="sng">
            <a:solidFill>
              <a:srgbClr val="1960EF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9" name="Google Shape;263;p7"/>
          <p:cNvCxnSpPr/>
          <p:nvPr/>
        </p:nvCxnSpPr>
        <p:spPr>
          <a:xfrm>
            <a:off x="863903" y="3404381"/>
            <a:ext cx="273960" cy="360"/>
          </a:xfrm>
          <a:prstGeom prst="straightConnector1">
            <a:avLst/>
          </a:prstGeom>
          <a:noFill/>
          <a:ln w="28575" cap="flat" cmpd="sng">
            <a:solidFill>
              <a:srgbClr val="1960EF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380</Words>
  <Application>Microsoft Office PowerPoint</Application>
  <PresentationFormat>Широкоэкранный</PresentationFormat>
  <Paragraphs>76</Paragraphs>
  <Slides>18</Slides>
  <Notes>18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18</vt:i4>
      </vt:variant>
    </vt:vector>
  </HeadingPairs>
  <TitlesOfParts>
    <vt:vector size="24" baseType="lpstr">
      <vt:lpstr>Century Gothic</vt:lpstr>
      <vt:lpstr>Calibri</vt:lpstr>
      <vt:lpstr>Arial</vt:lpstr>
      <vt:lpstr>Times New Roman</vt:lpstr>
      <vt:lpstr>Тема Office</vt:lpstr>
      <vt:lpstr>Тема Office</vt:lpstr>
      <vt:lpstr>Безопасная транспортировка животных</vt:lpstr>
      <vt:lpstr>Команда</vt:lpstr>
      <vt:lpstr>Почему перевозка животных?</vt:lpstr>
      <vt:lpstr>Цель</vt:lpstr>
      <vt:lpstr>Актуальность</vt:lpstr>
      <vt:lpstr>Какие проблемы решает</vt:lpstr>
      <vt:lpstr>Задачи</vt:lpstr>
      <vt:lpstr>Анализ рынка</vt:lpstr>
      <vt:lpstr>Прогнозы</vt:lpstr>
      <vt:lpstr>Презентация PowerPoint</vt:lpstr>
      <vt:lpstr>Статистика</vt:lpstr>
      <vt:lpstr>Мы опросили 174 человека, задав им вопросы “есть ли у вас домашний питомец?” и “считаете ли вы проблемой смертность животных при перевозках?”    130 человек посчитало что смертность животных - проблема 44 человека посчитало что смертность животных - не проблема.</vt:lpstr>
      <vt:lpstr>80 людей имеют домашних животных и считают проблемой их смертность при перевозках.  24 человека имеют домашних животных но не считают проблемой их смертность при перевозках.  20 людей не имеют домашних  животных и не считают проблемой их смертность при перевозках.  50 людей не имеют домашних животных но считают проблемой их смертность при перевозках. </vt:lpstr>
      <vt:lpstr>Презентация PowerPoint</vt:lpstr>
      <vt:lpstr>3D модель</vt:lpstr>
      <vt:lpstr>15/16</vt:lpstr>
      <vt:lpstr>Контакты:</vt:lpstr>
      <vt:lpstr>Гугл диск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Безопасная транспортировка животных</dc:title>
  <dc:creator>Мария</dc:creator>
  <cp:lastModifiedBy>Максим Бондаренков</cp:lastModifiedBy>
  <cp:revision>3</cp:revision>
  <dcterms:created xsi:type="dcterms:W3CDTF">2022-10-14T07:16:05Z</dcterms:created>
  <dcterms:modified xsi:type="dcterms:W3CDTF">2023-05-23T19:39:59Z</dcterms:modified>
</cp:coreProperties>
</file>